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0" r:id="rId7"/>
    <p:sldId id="265" r:id="rId8"/>
    <p:sldId id="263" r:id="rId9"/>
    <p:sldId id="264" r:id="rId10"/>
    <p:sldId id="266" r:id="rId11"/>
    <p:sldId id="267" r:id="rId12"/>
    <p:sldId id="268" r:id="rId13"/>
    <p:sldId id="269" r:id="rId14"/>
    <p:sldId id="270" r:id="rId15"/>
    <p:sldId id="271"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F124B-C82F-481C-83F3-9CB8C041334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B9BC4E7-12C4-4E8A-B1FB-27C9C79BC76B}">
      <dgm:prSet/>
      <dgm:spPr/>
      <dgm:t>
        <a:bodyPr/>
        <a:lstStyle/>
        <a:p>
          <a:r>
            <a:rPr lang="en-US"/>
            <a:t>Alameda – Urban</a:t>
          </a:r>
        </a:p>
      </dgm:t>
    </dgm:pt>
    <dgm:pt modelId="{2A7C995D-C639-440B-A385-1220A5718621}" type="parTrans" cxnId="{F79F8E3B-A4FD-4C2F-AFF7-471BAF46552C}">
      <dgm:prSet/>
      <dgm:spPr/>
      <dgm:t>
        <a:bodyPr/>
        <a:lstStyle/>
        <a:p>
          <a:endParaRPr lang="en-US"/>
        </a:p>
      </dgm:t>
    </dgm:pt>
    <dgm:pt modelId="{BB162F1A-DCE4-4C1E-8308-4B04D94AE8FD}" type="sibTrans" cxnId="{F79F8E3B-A4FD-4C2F-AFF7-471BAF46552C}">
      <dgm:prSet/>
      <dgm:spPr/>
      <dgm:t>
        <a:bodyPr/>
        <a:lstStyle/>
        <a:p>
          <a:endParaRPr lang="en-US"/>
        </a:p>
      </dgm:t>
    </dgm:pt>
    <dgm:pt modelId="{C231F451-94BF-47D2-94A9-878666470031}">
      <dgm:prSet/>
      <dgm:spPr/>
      <dgm:t>
        <a:bodyPr/>
        <a:lstStyle/>
        <a:p>
          <a:r>
            <a:rPr lang="en-US"/>
            <a:t>Los Angeles – Urban</a:t>
          </a:r>
        </a:p>
      </dgm:t>
    </dgm:pt>
    <dgm:pt modelId="{2A3A3DD6-DEB1-4277-9086-654A4428DE38}" type="parTrans" cxnId="{6F3F8794-73DA-47AB-9C31-B2CB0B25541A}">
      <dgm:prSet/>
      <dgm:spPr/>
      <dgm:t>
        <a:bodyPr/>
        <a:lstStyle/>
        <a:p>
          <a:endParaRPr lang="en-US"/>
        </a:p>
      </dgm:t>
    </dgm:pt>
    <dgm:pt modelId="{68200F20-5EE4-4DD1-9984-829C63D86A65}" type="sibTrans" cxnId="{6F3F8794-73DA-47AB-9C31-B2CB0B25541A}">
      <dgm:prSet/>
      <dgm:spPr/>
      <dgm:t>
        <a:bodyPr/>
        <a:lstStyle/>
        <a:p>
          <a:endParaRPr lang="en-US"/>
        </a:p>
      </dgm:t>
    </dgm:pt>
    <dgm:pt modelId="{B0593131-26F1-4ACD-B50D-2D23ACAA837C}">
      <dgm:prSet/>
      <dgm:spPr/>
      <dgm:t>
        <a:bodyPr/>
        <a:lstStyle/>
        <a:p>
          <a:r>
            <a:rPr lang="en-US"/>
            <a:t>San Luis Obispo – Rural</a:t>
          </a:r>
        </a:p>
      </dgm:t>
    </dgm:pt>
    <dgm:pt modelId="{707B7442-7578-4147-B1D1-95DB8C2A0BFF}" type="parTrans" cxnId="{62878D06-4385-46AF-8BC4-02C3467C3BC0}">
      <dgm:prSet/>
      <dgm:spPr/>
      <dgm:t>
        <a:bodyPr/>
        <a:lstStyle/>
        <a:p>
          <a:endParaRPr lang="en-US"/>
        </a:p>
      </dgm:t>
    </dgm:pt>
    <dgm:pt modelId="{C9B34151-06C6-40E4-BEF7-AEF33E3C58AC}" type="sibTrans" cxnId="{62878D06-4385-46AF-8BC4-02C3467C3BC0}">
      <dgm:prSet/>
      <dgm:spPr/>
      <dgm:t>
        <a:bodyPr/>
        <a:lstStyle/>
        <a:p>
          <a:endParaRPr lang="en-US"/>
        </a:p>
      </dgm:t>
    </dgm:pt>
    <dgm:pt modelId="{EB5C97A6-19BE-4EE7-BAA7-C5BBAE1BE111}">
      <dgm:prSet/>
      <dgm:spPr/>
      <dgm:t>
        <a:bodyPr/>
        <a:lstStyle/>
        <a:p>
          <a:r>
            <a:rPr lang="en-US"/>
            <a:t>Fresno – Agricultural/Rural</a:t>
          </a:r>
        </a:p>
      </dgm:t>
    </dgm:pt>
    <dgm:pt modelId="{BCAADF4E-7373-4494-8149-CEAD521E5F07}" type="parTrans" cxnId="{2BF5EB79-CC1C-43A6-A919-E0228CAE8021}">
      <dgm:prSet/>
      <dgm:spPr/>
      <dgm:t>
        <a:bodyPr/>
        <a:lstStyle/>
        <a:p>
          <a:endParaRPr lang="en-US"/>
        </a:p>
      </dgm:t>
    </dgm:pt>
    <dgm:pt modelId="{4F42CB24-6742-4233-84FC-C6D5C13DB8FF}" type="sibTrans" cxnId="{2BF5EB79-CC1C-43A6-A919-E0228CAE8021}">
      <dgm:prSet/>
      <dgm:spPr/>
      <dgm:t>
        <a:bodyPr/>
        <a:lstStyle/>
        <a:p>
          <a:endParaRPr lang="en-US"/>
        </a:p>
      </dgm:t>
    </dgm:pt>
    <dgm:pt modelId="{4FF2137D-DCD1-496F-A771-7B98E2561328}">
      <dgm:prSet/>
      <dgm:spPr/>
      <dgm:t>
        <a:bodyPr/>
        <a:lstStyle/>
        <a:p>
          <a:r>
            <a:rPr lang="en-US"/>
            <a:t>Inyo – Rural/Mountain/Desert</a:t>
          </a:r>
        </a:p>
      </dgm:t>
    </dgm:pt>
    <dgm:pt modelId="{EE809085-1F52-4111-9B06-B3D2606DD3F7}" type="parTrans" cxnId="{CE77DC0A-A827-4A6A-A654-4DB194E3FDA4}">
      <dgm:prSet/>
      <dgm:spPr/>
      <dgm:t>
        <a:bodyPr/>
        <a:lstStyle/>
        <a:p>
          <a:endParaRPr lang="en-US"/>
        </a:p>
      </dgm:t>
    </dgm:pt>
    <dgm:pt modelId="{E0E7C39E-7626-49E4-95E7-0BC104B19C23}" type="sibTrans" cxnId="{CE77DC0A-A827-4A6A-A654-4DB194E3FDA4}">
      <dgm:prSet/>
      <dgm:spPr/>
      <dgm:t>
        <a:bodyPr/>
        <a:lstStyle/>
        <a:p>
          <a:endParaRPr lang="en-US"/>
        </a:p>
      </dgm:t>
    </dgm:pt>
    <dgm:pt modelId="{9254F821-19C9-4306-9D77-600C92CA7343}">
      <dgm:prSet/>
      <dgm:spPr/>
      <dgm:t>
        <a:bodyPr/>
        <a:lstStyle/>
        <a:p>
          <a:r>
            <a:rPr lang="en-US"/>
            <a:t>Shasta – Rural/Mountain</a:t>
          </a:r>
        </a:p>
      </dgm:t>
    </dgm:pt>
    <dgm:pt modelId="{AFF1FCE4-A820-44BF-AF30-1F73D2E97EEF}" type="parTrans" cxnId="{B66C3325-3B0C-4CAB-A621-2D8AA49F8E31}">
      <dgm:prSet/>
      <dgm:spPr/>
      <dgm:t>
        <a:bodyPr/>
        <a:lstStyle/>
        <a:p>
          <a:endParaRPr lang="en-US"/>
        </a:p>
      </dgm:t>
    </dgm:pt>
    <dgm:pt modelId="{0A69F9E3-CBB8-4DFA-9F58-D0CECB17D29F}" type="sibTrans" cxnId="{B66C3325-3B0C-4CAB-A621-2D8AA49F8E31}">
      <dgm:prSet/>
      <dgm:spPr/>
      <dgm:t>
        <a:bodyPr/>
        <a:lstStyle/>
        <a:p>
          <a:endParaRPr lang="en-US"/>
        </a:p>
      </dgm:t>
    </dgm:pt>
    <dgm:pt modelId="{D383CDC6-71CA-481E-92AD-EE839C250F93}">
      <dgm:prSet/>
      <dgm:spPr/>
      <dgm:t>
        <a:bodyPr/>
        <a:lstStyle/>
        <a:p>
          <a:r>
            <a:rPr lang="en-US"/>
            <a:t>Placer - Suburban</a:t>
          </a:r>
          <a:br>
            <a:rPr lang="en-US"/>
          </a:br>
          <a:endParaRPr lang="en-US"/>
        </a:p>
      </dgm:t>
    </dgm:pt>
    <dgm:pt modelId="{3A6C5B07-8759-4D35-9EBF-8DE686145093}" type="parTrans" cxnId="{25A7572D-7115-43F4-BC5B-43D88F948054}">
      <dgm:prSet/>
      <dgm:spPr/>
      <dgm:t>
        <a:bodyPr/>
        <a:lstStyle/>
        <a:p>
          <a:endParaRPr lang="en-US"/>
        </a:p>
      </dgm:t>
    </dgm:pt>
    <dgm:pt modelId="{C17BF0F9-0E2A-41CC-BFB7-2D076AACD901}" type="sibTrans" cxnId="{25A7572D-7115-43F4-BC5B-43D88F948054}">
      <dgm:prSet/>
      <dgm:spPr/>
      <dgm:t>
        <a:bodyPr/>
        <a:lstStyle/>
        <a:p>
          <a:endParaRPr lang="en-US"/>
        </a:p>
      </dgm:t>
    </dgm:pt>
    <dgm:pt modelId="{3DD28B03-A477-45BC-A1AC-05C862891EB1}" type="pres">
      <dgm:prSet presAssocID="{36DF124B-C82F-481C-83F3-9CB8C0413342}" presName="diagram" presStyleCnt="0">
        <dgm:presLayoutVars>
          <dgm:dir/>
          <dgm:resizeHandles val="exact"/>
        </dgm:presLayoutVars>
      </dgm:prSet>
      <dgm:spPr/>
    </dgm:pt>
    <dgm:pt modelId="{A1C15B5C-CC3E-4751-9741-0E86105CF938}" type="pres">
      <dgm:prSet presAssocID="{0B9BC4E7-12C4-4E8A-B1FB-27C9C79BC76B}" presName="node" presStyleLbl="node1" presStyleIdx="0" presStyleCnt="7">
        <dgm:presLayoutVars>
          <dgm:bulletEnabled val="1"/>
        </dgm:presLayoutVars>
      </dgm:prSet>
      <dgm:spPr/>
    </dgm:pt>
    <dgm:pt modelId="{0D3B047B-1AFC-4BF9-96C4-7E216F8D468F}" type="pres">
      <dgm:prSet presAssocID="{BB162F1A-DCE4-4C1E-8308-4B04D94AE8FD}" presName="sibTrans" presStyleCnt="0"/>
      <dgm:spPr/>
    </dgm:pt>
    <dgm:pt modelId="{2D6D9F05-32FF-4A38-B263-0F16F9892784}" type="pres">
      <dgm:prSet presAssocID="{C231F451-94BF-47D2-94A9-878666470031}" presName="node" presStyleLbl="node1" presStyleIdx="1" presStyleCnt="7">
        <dgm:presLayoutVars>
          <dgm:bulletEnabled val="1"/>
        </dgm:presLayoutVars>
      </dgm:prSet>
      <dgm:spPr/>
    </dgm:pt>
    <dgm:pt modelId="{A00ADF8E-55A7-49F8-BDE1-CADA64B1B873}" type="pres">
      <dgm:prSet presAssocID="{68200F20-5EE4-4DD1-9984-829C63D86A65}" presName="sibTrans" presStyleCnt="0"/>
      <dgm:spPr/>
    </dgm:pt>
    <dgm:pt modelId="{D2612742-EDF0-44E6-A5FD-EF95F15FDAF5}" type="pres">
      <dgm:prSet presAssocID="{B0593131-26F1-4ACD-B50D-2D23ACAA837C}" presName="node" presStyleLbl="node1" presStyleIdx="2" presStyleCnt="7">
        <dgm:presLayoutVars>
          <dgm:bulletEnabled val="1"/>
        </dgm:presLayoutVars>
      </dgm:prSet>
      <dgm:spPr/>
    </dgm:pt>
    <dgm:pt modelId="{A41F839F-16CB-4DC9-8D0B-28E85FE302E6}" type="pres">
      <dgm:prSet presAssocID="{C9B34151-06C6-40E4-BEF7-AEF33E3C58AC}" presName="sibTrans" presStyleCnt="0"/>
      <dgm:spPr/>
    </dgm:pt>
    <dgm:pt modelId="{6107915B-54D9-4843-B0B9-42D4B394D8AC}" type="pres">
      <dgm:prSet presAssocID="{EB5C97A6-19BE-4EE7-BAA7-C5BBAE1BE111}" presName="node" presStyleLbl="node1" presStyleIdx="3" presStyleCnt="7">
        <dgm:presLayoutVars>
          <dgm:bulletEnabled val="1"/>
        </dgm:presLayoutVars>
      </dgm:prSet>
      <dgm:spPr/>
    </dgm:pt>
    <dgm:pt modelId="{F4E4E923-C20D-4F5F-94F4-26A745F939B3}" type="pres">
      <dgm:prSet presAssocID="{4F42CB24-6742-4233-84FC-C6D5C13DB8FF}" presName="sibTrans" presStyleCnt="0"/>
      <dgm:spPr/>
    </dgm:pt>
    <dgm:pt modelId="{1E9D9606-A928-49E4-BAC4-1E23E5963CFA}" type="pres">
      <dgm:prSet presAssocID="{4FF2137D-DCD1-496F-A771-7B98E2561328}" presName="node" presStyleLbl="node1" presStyleIdx="4" presStyleCnt="7">
        <dgm:presLayoutVars>
          <dgm:bulletEnabled val="1"/>
        </dgm:presLayoutVars>
      </dgm:prSet>
      <dgm:spPr/>
    </dgm:pt>
    <dgm:pt modelId="{53525A95-7BF2-4C51-82D7-5E328C21DC70}" type="pres">
      <dgm:prSet presAssocID="{E0E7C39E-7626-49E4-95E7-0BC104B19C23}" presName="sibTrans" presStyleCnt="0"/>
      <dgm:spPr/>
    </dgm:pt>
    <dgm:pt modelId="{97BD37C3-6124-40FE-AE3C-258D77943863}" type="pres">
      <dgm:prSet presAssocID="{9254F821-19C9-4306-9D77-600C92CA7343}" presName="node" presStyleLbl="node1" presStyleIdx="5" presStyleCnt="7">
        <dgm:presLayoutVars>
          <dgm:bulletEnabled val="1"/>
        </dgm:presLayoutVars>
      </dgm:prSet>
      <dgm:spPr/>
    </dgm:pt>
    <dgm:pt modelId="{F3375757-FEC5-4F5F-B69F-F2418441170A}" type="pres">
      <dgm:prSet presAssocID="{0A69F9E3-CBB8-4DFA-9F58-D0CECB17D29F}" presName="sibTrans" presStyleCnt="0"/>
      <dgm:spPr/>
    </dgm:pt>
    <dgm:pt modelId="{0B53EE26-822C-44FD-A95E-589AB8A780D9}" type="pres">
      <dgm:prSet presAssocID="{D383CDC6-71CA-481E-92AD-EE839C250F93}" presName="node" presStyleLbl="node1" presStyleIdx="6" presStyleCnt="7">
        <dgm:presLayoutVars>
          <dgm:bulletEnabled val="1"/>
        </dgm:presLayoutVars>
      </dgm:prSet>
      <dgm:spPr/>
    </dgm:pt>
  </dgm:ptLst>
  <dgm:cxnLst>
    <dgm:cxn modelId="{62878D06-4385-46AF-8BC4-02C3467C3BC0}" srcId="{36DF124B-C82F-481C-83F3-9CB8C0413342}" destId="{B0593131-26F1-4ACD-B50D-2D23ACAA837C}" srcOrd="2" destOrd="0" parTransId="{707B7442-7578-4147-B1D1-95DB8C2A0BFF}" sibTransId="{C9B34151-06C6-40E4-BEF7-AEF33E3C58AC}"/>
    <dgm:cxn modelId="{CE77DC0A-A827-4A6A-A654-4DB194E3FDA4}" srcId="{36DF124B-C82F-481C-83F3-9CB8C0413342}" destId="{4FF2137D-DCD1-496F-A771-7B98E2561328}" srcOrd="4" destOrd="0" parTransId="{EE809085-1F52-4111-9B06-B3D2606DD3F7}" sibTransId="{E0E7C39E-7626-49E4-95E7-0BC104B19C23}"/>
    <dgm:cxn modelId="{B66C3325-3B0C-4CAB-A621-2D8AA49F8E31}" srcId="{36DF124B-C82F-481C-83F3-9CB8C0413342}" destId="{9254F821-19C9-4306-9D77-600C92CA7343}" srcOrd="5" destOrd="0" parTransId="{AFF1FCE4-A820-44BF-AF30-1F73D2E97EEF}" sibTransId="{0A69F9E3-CBB8-4DFA-9F58-D0CECB17D29F}"/>
    <dgm:cxn modelId="{25A7572D-7115-43F4-BC5B-43D88F948054}" srcId="{36DF124B-C82F-481C-83F3-9CB8C0413342}" destId="{D383CDC6-71CA-481E-92AD-EE839C250F93}" srcOrd="6" destOrd="0" parTransId="{3A6C5B07-8759-4D35-9EBF-8DE686145093}" sibTransId="{C17BF0F9-0E2A-41CC-BFB7-2D076AACD901}"/>
    <dgm:cxn modelId="{BB098338-4304-448D-B8DA-20C7FBCE80E3}" type="presOf" srcId="{36DF124B-C82F-481C-83F3-9CB8C0413342}" destId="{3DD28B03-A477-45BC-A1AC-05C862891EB1}" srcOrd="0" destOrd="0" presId="urn:microsoft.com/office/officeart/2005/8/layout/default"/>
    <dgm:cxn modelId="{F79F8E3B-A4FD-4C2F-AFF7-471BAF46552C}" srcId="{36DF124B-C82F-481C-83F3-9CB8C0413342}" destId="{0B9BC4E7-12C4-4E8A-B1FB-27C9C79BC76B}" srcOrd="0" destOrd="0" parTransId="{2A7C995D-C639-440B-A385-1220A5718621}" sibTransId="{BB162F1A-DCE4-4C1E-8308-4B04D94AE8FD}"/>
    <dgm:cxn modelId="{70AB9561-10D8-4B43-AB75-BF1D6A7F6DC6}" type="presOf" srcId="{4FF2137D-DCD1-496F-A771-7B98E2561328}" destId="{1E9D9606-A928-49E4-BAC4-1E23E5963CFA}" srcOrd="0" destOrd="0" presId="urn:microsoft.com/office/officeart/2005/8/layout/default"/>
    <dgm:cxn modelId="{57B58463-8378-481B-B8BC-AA7D1CB3838C}" type="presOf" srcId="{C231F451-94BF-47D2-94A9-878666470031}" destId="{2D6D9F05-32FF-4A38-B263-0F16F9892784}" srcOrd="0" destOrd="0" presId="urn:microsoft.com/office/officeart/2005/8/layout/default"/>
    <dgm:cxn modelId="{2BF5EB79-CC1C-43A6-A919-E0228CAE8021}" srcId="{36DF124B-C82F-481C-83F3-9CB8C0413342}" destId="{EB5C97A6-19BE-4EE7-BAA7-C5BBAE1BE111}" srcOrd="3" destOrd="0" parTransId="{BCAADF4E-7373-4494-8149-CEAD521E5F07}" sibTransId="{4F42CB24-6742-4233-84FC-C6D5C13DB8FF}"/>
    <dgm:cxn modelId="{46681F81-4173-4843-B04A-C5EAB479EE63}" type="presOf" srcId="{EB5C97A6-19BE-4EE7-BAA7-C5BBAE1BE111}" destId="{6107915B-54D9-4843-B0B9-42D4B394D8AC}" srcOrd="0" destOrd="0" presId="urn:microsoft.com/office/officeart/2005/8/layout/default"/>
    <dgm:cxn modelId="{6F3F8794-73DA-47AB-9C31-B2CB0B25541A}" srcId="{36DF124B-C82F-481C-83F3-9CB8C0413342}" destId="{C231F451-94BF-47D2-94A9-878666470031}" srcOrd="1" destOrd="0" parTransId="{2A3A3DD6-DEB1-4277-9086-654A4428DE38}" sibTransId="{68200F20-5EE4-4DD1-9984-829C63D86A65}"/>
    <dgm:cxn modelId="{68DA7AC1-8DC5-409B-85B6-28983CFDB268}" type="presOf" srcId="{D383CDC6-71CA-481E-92AD-EE839C250F93}" destId="{0B53EE26-822C-44FD-A95E-589AB8A780D9}" srcOrd="0" destOrd="0" presId="urn:microsoft.com/office/officeart/2005/8/layout/default"/>
    <dgm:cxn modelId="{E1C82DF2-F18B-446C-858B-AE4837F0E37C}" type="presOf" srcId="{9254F821-19C9-4306-9D77-600C92CA7343}" destId="{97BD37C3-6124-40FE-AE3C-258D77943863}" srcOrd="0" destOrd="0" presId="urn:microsoft.com/office/officeart/2005/8/layout/default"/>
    <dgm:cxn modelId="{ADF491F6-BD10-4D3C-B0DE-8423502E6A2B}" type="presOf" srcId="{0B9BC4E7-12C4-4E8A-B1FB-27C9C79BC76B}" destId="{A1C15B5C-CC3E-4751-9741-0E86105CF938}" srcOrd="0" destOrd="0" presId="urn:microsoft.com/office/officeart/2005/8/layout/default"/>
    <dgm:cxn modelId="{B56112FC-458B-468D-AFA2-760F97F08265}" type="presOf" srcId="{B0593131-26F1-4ACD-B50D-2D23ACAA837C}" destId="{D2612742-EDF0-44E6-A5FD-EF95F15FDAF5}" srcOrd="0" destOrd="0" presId="urn:microsoft.com/office/officeart/2005/8/layout/default"/>
    <dgm:cxn modelId="{CD413D6C-190E-413D-A89D-7768BC67BC0F}" type="presParOf" srcId="{3DD28B03-A477-45BC-A1AC-05C862891EB1}" destId="{A1C15B5C-CC3E-4751-9741-0E86105CF938}" srcOrd="0" destOrd="0" presId="urn:microsoft.com/office/officeart/2005/8/layout/default"/>
    <dgm:cxn modelId="{C2BC0F7F-D386-41E2-87C3-375F883FEB4F}" type="presParOf" srcId="{3DD28B03-A477-45BC-A1AC-05C862891EB1}" destId="{0D3B047B-1AFC-4BF9-96C4-7E216F8D468F}" srcOrd="1" destOrd="0" presId="urn:microsoft.com/office/officeart/2005/8/layout/default"/>
    <dgm:cxn modelId="{02DFB8A8-4AF8-4B7A-805E-016B0D6CEBA1}" type="presParOf" srcId="{3DD28B03-A477-45BC-A1AC-05C862891EB1}" destId="{2D6D9F05-32FF-4A38-B263-0F16F9892784}" srcOrd="2" destOrd="0" presId="urn:microsoft.com/office/officeart/2005/8/layout/default"/>
    <dgm:cxn modelId="{2ECAB566-3331-415E-8813-D92B2B8D85EB}" type="presParOf" srcId="{3DD28B03-A477-45BC-A1AC-05C862891EB1}" destId="{A00ADF8E-55A7-49F8-BDE1-CADA64B1B873}" srcOrd="3" destOrd="0" presId="urn:microsoft.com/office/officeart/2005/8/layout/default"/>
    <dgm:cxn modelId="{78EFFEA7-0DEB-43AE-80F0-A8A83170251A}" type="presParOf" srcId="{3DD28B03-A477-45BC-A1AC-05C862891EB1}" destId="{D2612742-EDF0-44E6-A5FD-EF95F15FDAF5}" srcOrd="4" destOrd="0" presId="urn:microsoft.com/office/officeart/2005/8/layout/default"/>
    <dgm:cxn modelId="{190698C1-BF15-4DE8-9B72-5E9E6A2AC71F}" type="presParOf" srcId="{3DD28B03-A477-45BC-A1AC-05C862891EB1}" destId="{A41F839F-16CB-4DC9-8D0B-28E85FE302E6}" srcOrd="5" destOrd="0" presId="urn:microsoft.com/office/officeart/2005/8/layout/default"/>
    <dgm:cxn modelId="{39136327-F853-42A4-897D-FDAE12B4463B}" type="presParOf" srcId="{3DD28B03-A477-45BC-A1AC-05C862891EB1}" destId="{6107915B-54D9-4843-B0B9-42D4B394D8AC}" srcOrd="6" destOrd="0" presId="urn:microsoft.com/office/officeart/2005/8/layout/default"/>
    <dgm:cxn modelId="{F531E587-587F-4A0A-9954-C5C56F765CA3}" type="presParOf" srcId="{3DD28B03-A477-45BC-A1AC-05C862891EB1}" destId="{F4E4E923-C20D-4F5F-94F4-26A745F939B3}" srcOrd="7" destOrd="0" presId="urn:microsoft.com/office/officeart/2005/8/layout/default"/>
    <dgm:cxn modelId="{A762820B-9F47-469A-A6BE-B0A42E30279F}" type="presParOf" srcId="{3DD28B03-A477-45BC-A1AC-05C862891EB1}" destId="{1E9D9606-A928-49E4-BAC4-1E23E5963CFA}" srcOrd="8" destOrd="0" presId="urn:microsoft.com/office/officeart/2005/8/layout/default"/>
    <dgm:cxn modelId="{54FD5AB1-716C-4B5A-8EFD-1FC146E78B47}" type="presParOf" srcId="{3DD28B03-A477-45BC-A1AC-05C862891EB1}" destId="{53525A95-7BF2-4C51-82D7-5E328C21DC70}" srcOrd="9" destOrd="0" presId="urn:microsoft.com/office/officeart/2005/8/layout/default"/>
    <dgm:cxn modelId="{4887D5B0-46B4-4317-A204-D157DFAB7C42}" type="presParOf" srcId="{3DD28B03-A477-45BC-A1AC-05C862891EB1}" destId="{97BD37C3-6124-40FE-AE3C-258D77943863}" srcOrd="10" destOrd="0" presId="urn:microsoft.com/office/officeart/2005/8/layout/default"/>
    <dgm:cxn modelId="{DBA84FF5-B03E-49A9-B55E-6E908A668F0E}" type="presParOf" srcId="{3DD28B03-A477-45BC-A1AC-05C862891EB1}" destId="{F3375757-FEC5-4F5F-B69F-F2418441170A}" srcOrd="11" destOrd="0" presId="urn:microsoft.com/office/officeart/2005/8/layout/default"/>
    <dgm:cxn modelId="{D4BEE67A-3F79-41F6-BB77-E4EB7C274239}" type="presParOf" srcId="{3DD28B03-A477-45BC-A1AC-05C862891EB1}" destId="{0B53EE26-822C-44FD-A95E-589AB8A780D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15B5C-CC3E-4751-9741-0E86105CF938}">
      <dsp:nvSpPr>
        <dsp:cNvPr id="0" name=""/>
        <dsp:cNvSpPr/>
      </dsp:nvSpPr>
      <dsp:spPr>
        <a:xfrm>
          <a:off x="2957" y="491097"/>
          <a:ext cx="2346482" cy="14078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Alameda – Urban</a:t>
          </a:r>
        </a:p>
      </dsp:txBody>
      <dsp:txXfrm>
        <a:off x="2957" y="491097"/>
        <a:ext cx="2346482" cy="1407889"/>
      </dsp:txXfrm>
    </dsp:sp>
    <dsp:sp modelId="{2D6D9F05-32FF-4A38-B263-0F16F9892784}">
      <dsp:nvSpPr>
        <dsp:cNvPr id="0" name=""/>
        <dsp:cNvSpPr/>
      </dsp:nvSpPr>
      <dsp:spPr>
        <a:xfrm>
          <a:off x="2584088" y="491097"/>
          <a:ext cx="2346482" cy="14078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Los Angeles – Urban</a:t>
          </a:r>
        </a:p>
      </dsp:txBody>
      <dsp:txXfrm>
        <a:off x="2584088" y="491097"/>
        <a:ext cx="2346482" cy="1407889"/>
      </dsp:txXfrm>
    </dsp:sp>
    <dsp:sp modelId="{D2612742-EDF0-44E6-A5FD-EF95F15FDAF5}">
      <dsp:nvSpPr>
        <dsp:cNvPr id="0" name=""/>
        <dsp:cNvSpPr/>
      </dsp:nvSpPr>
      <dsp:spPr>
        <a:xfrm>
          <a:off x="5165218" y="491097"/>
          <a:ext cx="2346482" cy="14078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San Luis Obispo – Rural</a:t>
          </a:r>
        </a:p>
      </dsp:txBody>
      <dsp:txXfrm>
        <a:off x="5165218" y="491097"/>
        <a:ext cx="2346482" cy="1407889"/>
      </dsp:txXfrm>
    </dsp:sp>
    <dsp:sp modelId="{6107915B-54D9-4843-B0B9-42D4B394D8AC}">
      <dsp:nvSpPr>
        <dsp:cNvPr id="0" name=""/>
        <dsp:cNvSpPr/>
      </dsp:nvSpPr>
      <dsp:spPr>
        <a:xfrm>
          <a:off x="7746349" y="491097"/>
          <a:ext cx="2346482" cy="14078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Fresno – Agricultural/Rural</a:t>
          </a:r>
        </a:p>
      </dsp:txBody>
      <dsp:txXfrm>
        <a:off x="7746349" y="491097"/>
        <a:ext cx="2346482" cy="1407889"/>
      </dsp:txXfrm>
    </dsp:sp>
    <dsp:sp modelId="{1E9D9606-A928-49E4-BAC4-1E23E5963CFA}">
      <dsp:nvSpPr>
        <dsp:cNvPr id="0" name=""/>
        <dsp:cNvSpPr/>
      </dsp:nvSpPr>
      <dsp:spPr>
        <a:xfrm>
          <a:off x="1293522" y="2133634"/>
          <a:ext cx="2346482" cy="140788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Inyo – Rural/Mountain/Desert</a:t>
          </a:r>
        </a:p>
      </dsp:txBody>
      <dsp:txXfrm>
        <a:off x="1293522" y="2133634"/>
        <a:ext cx="2346482" cy="1407889"/>
      </dsp:txXfrm>
    </dsp:sp>
    <dsp:sp modelId="{97BD37C3-6124-40FE-AE3C-258D77943863}">
      <dsp:nvSpPr>
        <dsp:cNvPr id="0" name=""/>
        <dsp:cNvSpPr/>
      </dsp:nvSpPr>
      <dsp:spPr>
        <a:xfrm>
          <a:off x="3874653" y="2133634"/>
          <a:ext cx="2346482" cy="14078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Shasta – Rural/Mountain</a:t>
          </a:r>
        </a:p>
      </dsp:txBody>
      <dsp:txXfrm>
        <a:off x="3874653" y="2133634"/>
        <a:ext cx="2346482" cy="1407889"/>
      </dsp:txXfrm>
    </dsp:sp>
    <dsp:sp modelId="{0B53EE26-822C-44FD-A95E-589AB8A780D9}">
      <dsp:nvSpPr>
        <dsp:cNvPr id="0" name=""/>
        <dsp:cNvSpPr/>
      </dsp:nvSpPr>
      <dsp:spPr>
        <a:xfrm>
          <a:off x="6455783" y="2133634"/>
          <a:ext cx="2346482" cy="14078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Placer - Suburban</a:t>
          </a:r>
          <a:br>
            <a:rPr lang="en-US" sz="1800" kern="1200"/>
          </a:br>
          <a:endParaRPr lang="en-US" sz="1800" kern="1200"/>
        </a:p>
      </dsp:txBody>
      <dsp:txXfrm>
        <a:off x="6455783" y="2133634"/>
        <a:ext cx="2346482" cy="14078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31EEC-505D-418E-9C05-A510D8FC14D1}"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C6AD9-2AF9-4175-9842-C7AEC8B74B90}" type="slidenum">
              <a:rPr lang="en-US" smtClean="0"/>
              <a:t>‹#›</a:t>
            </a:fld>
            <a:endParaRPr lang="en-US"/>
          </a:p>
        </p:txBody>
      </p:sp>
    </p:spTree>
    <p:extLst>
      <p:ext uri="{BB962C8B-B14F-4D97-AF65-F5344CB8AC3E}">
        <p14:creationId xmlns:p14="http://schemas.microsoft.com/office/powerpoint/2010/main" val="262209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clean air to breathe is necessary for good health. Poor air quality reduces quality of life. Some air pollutants are irritants. Some smell bad. Some air pollutants can cause respiratory disease or even cancer</a:t>
            </a:r>
          </a:p>
        </p:txBody>
      </p:sp>
      <p:sp>
        <p:nvSpPr>
          <p:cNvPr id="4" name="Slide Number Placeholder 3"/>
          <p:cNvSpPr>
            <a:spLocks noGrp="1"/>
          </p:cNvSpPr>
          <p:nvPr>
            <p:ph type="sldNum" sz="quarter" idx="5"/>
          </p:nvPr>
        </p:nvSpPr>
        <p:spPr/>
        <p:txBody>
          <a:bodyPr/>
          <a:lstStyle/>
          <a:p>
            <a:fld id="{C5AC6AD9-2AF9-4175-9842-C7AEC8B74B90}" type="slidenum">
              <a:rPr lang="en-US" smtClean="0"/>
              <a:t>2</a:t>
            </a:fld>
            <a:endParaRPr lang="en-US"/>
          </a:p>
        </p:txBody>
      </p:sp>
    </p:spTree>
    <p:extLst>
      <p:ext uri="{BB962C8B-B14F-4D97-AF65-F5344CB8AC3E}">
        <p14:creationId xmlns:p14="http://schemas.microsoft.com/office/powerpoint/2010/main" val="128979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B418-E1FF-A9D8-1FB9-A52C6915D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6D2A84-FEDE-E874-A425-4541BE3CF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7E1CC-3BD6-A880-9A88-E9EE8D57CA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C37E6962-6A54-1C05-A7B3-B7402262E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AB787-92E2-78F5-8342-5770ADD4C3E9}"/>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4343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FBB-E0F2-ADDE-E8FE-FDC883D2B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9E0E4-830F-6A9E-AD2A-E2E60891A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770B2-DB0E-38F0-8104-63313C95626C}"/>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4F06D6BB-E14C-873B-87A4-DFA90877B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D5456-1027-49BC-CC6E-88A7C6199FDE}"/>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28209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83F94-EC48-839E-6B04-C62DE1FB4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75CD6-BAB4-FE54-4C3F-A620F0E044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65D2-A457-9AC0-4232-F89D8E14E23B}"/>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F0C321B9-9DFB-5ECC-250D-2AA85AAFB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10006-2D96-F568-1BCE-07A3A8742C31}"/>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1867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D2D1-8BAC-3A54-6BC7-35D930E6C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E1C23-2042-C9D0-05C3-6BD7F32924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3F8E6-58F7-F410-3598-414AC5B9D0D2}"/>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D09783D0-08FD-1162-6E79-6F7607E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317F8-84E4-4F44-D16D-99E210440DA2}"/>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12064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B858-6FC0-7096-9A3C-4E1A7EE2C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561A43-37F2-5D35-DEBB-FB28B841D2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4993F-4246-C982-3EC5-33FC26C259C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A7470033-B1B2-F972-DA36-1BCB83B47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01E75-C8EC-65A6-FA6E-7FDFCDB9ADCB}"/>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7603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389-D757-1055-D248-7FF6191C1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A417BF-EF39-D4CD-A815-EAC63FCEE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4F126-0D21-283A-B629-135E4BE66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86B761-FE4F-9A68-95A3-16E6E25E2304}"/>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5CCE40DF-EC20-1043-3F89-5266B6CA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EF26-4FE0-8F8D-0473-84BAB04D2BE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02595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DC8B-C774-ABDE-6225-712198F0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89B39-96C2-3649-8DC2-D48819DA1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D2742-F835-DEEF-B928-6BF0652FA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CED0-D4A2-B8EA-7A9D-3AE3B9AF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A852-2101-EB5B-8EFF-C1D6BFCFD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CA963-840D-EEE6-3461-1A0EB41FE0F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8" name="Footer Placeholder 7">
            <a:extLst>
              <a:ext uri="{FF2B5EF4-FFF2-40B4-BE49-F238E27FC236}">
                <a16:creationId xmlns:a16="http://schemas.microsoft.com/office/drawing/2014/main" id="{D05882E7-AB73-672E-230D-5F483E11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6C452-0FC2-D906-1CFC-E7824E3B842F}"/>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64067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985A-45F2-7AE7-7C63-76702F4DAD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C21AC-5699-C4B6-767B-4D3EEC62B9AF}"/>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4" name="Footer Placeholder 3">
            <a:extLst>
              <a:ext uri="{FF2B5EF4-FFF2-40B4-BE49-F238E27FC236}">
                <a16:creationId xmlns:a16="http://schemas.microsoft.com/office/drawing/2014/main" id="{3CD5042D-181A-53B4-0395-2957AC94A6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EC9442-3ED9-EB8C-7D5C-A3705465603D}"/>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42915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EA63-301F-845B-4413-F32E156FBC17}"/>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3" name="Footer Placeholder 2">
            <a:extLst>
              <a:ext uri="{FF2B5EF4-FFF2-40B4-BE49-F238E27FC236}">
                <a16:creationId xmlns:a16="http://schemas.microsoft.com/office/drawing/2014/main" id="{E4461E22-60FC-5224-A80F-A5EBA3883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E1C0A3-15CD-985D-F3B6-7234F56EA3D5}"/>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395192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D3EB-ECAD-6E52-5DCB-96D6B30DC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8B21-D38F-9972-5823-7946AC27B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66CB9-DD39-C2CA-FA06-B84EFC9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2BF27-C116-C241-E8DF-BFEB897B165D}"/>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6381D8B9-646A-D942-294E-41CBCF34E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9D18E-BB62-E3AD-69CE-AE125308C034}"/>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29652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45F-82C5-66A2-9D4E-B04C609AF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464F6-7587-40DC-6E3C-30E1678E0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E50C0-41E1-C8FA-DE41-849C8F75C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4DF7B-79A4-2BE1-53CD-8B899611EE0E}"/>
              </a:ext>
            </a:extLst>
          </p:cNvPr>
          <p:cNvSpPr>
            <a:spLocks noGrp="1"/>
          </p:cNvSpPr>
          <p:nvPr>
            <p:ph type="dt" sz="half" idx="10"/>
          </p:nvPr>
        </p:nvSpPr>
        <p:spPr/>
        <p:txBody>
          <a:bodyPr/>
          <a:lstStyle/>
          <a:p>
            <a:fld id="{5B470005-32A9-4884-904E-3CE0C2CBDE75}" type="datetimeFigureOut">
              <a:rPr lang="en-US" smtClean="0"/>
              <a:t>7/10/2022</a:t>
            </a:fld>
            <a:endParaRPr lang="en-US"/>
          </a:p>
        </p:txBody>
      </p:sp>
      <p:sp>
        <p:nvSpPr>
          <p:cNvPr id="6" name="Footer Placeholder 5">
            <a:extLst>
              <a:ext uri="{FF2B5EF4-FFF2-40B4-BE49-F238E27FC236}">
                <a16:creationId xmlns:a16="http://schemas.microsoft.com/office/drawing/2014/main" id="{FB7E29D7-C80B-881A-8FAA-215A92023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2EEF9-2485-C5EC-C51E-644E9835B683}"/>
              </a:ext>
            </a:extLst>
          </p:cNvPr>
          <p:cNvSpPr>
            <a:spLocks noGrp="1"/>
          </p:cNvSpPr>
          <p:nvPr>
            <p:ph type="sldNum" sz="quarter" idx="12"/>
          </p:nvPr>
        </p:nvSpPr>
        <p:spPr/>
        <p:txBody>
          <a:bodyPr/>
          <a:lstStyle/>
          <a:p>
            <a:fld id="{8951FED6-6688-49EE-B684-991668E14506}" type="slidenum">
              <a:rPr lang="en-US" smtClean="0"/>
              <a:t>‹#›</a:t>
            </a:fld>
            <a:endParaRPr lang="en-US"/>
          </a:p>
        </p:txBody>
      </p:sp>
    </p:spTree>
    <p:extLst>
      <p:ext uri="{BB962C8B-B14F-4D97-AF65-F5344CB8AC3E}">
        <p14:creationId xmlns:p14="http://schemas.microsoft.com/office/powerpoint/2010/main" val="409898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933217-9D4C-A84A-5421-06DEAE35E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3874A-6A32-FDB9-A5C4-20C0D9E49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AF35A-5AB7-5864-95A6-F25F15986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70005-32A9-4884-904E-3CE0C2CBDE75}" type="datetimeFigureOut">
              <a:rPr lang="en-US" smtClean="0"/>
              <a:t>7/10/2022</a:t>
            </a:fld>
            <a:endParaRPr lang="en-US"/>
          </a:p>
        </p:txBody>
      </p:sp>
      <p:sp>
        <p:nvSpPr>
          <p:cNvPr id="5" name="Footer Placeholder 4">
            <a:extLst>
              <a:ext uri="{FF2B5EF4-FFF2-40B4-BE49-F238E27FC236}">
                <a16:creationId xmlns:a16="http://schemas.microsoft.com/office/drawing/2014/main" id="{034CB480-675F-5531-29DF-04F914643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5889-0FC4-E442-8291-F5AE02643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1FED6-6688-49EE-B684-991668E14506}" type="slidenum">
              <a:rPr lang="en-US" smtClean="0"/>
              <a:t>‹#›</a:t>
            </a:fld>
            <a:endParaRPr lang="en-US"/>
          </a:p>
        </p:txBody>
      </p:sp>
    </p:spTree>
    <p:extLst>
      <p:ext uri="{BB962C8B-B14F-4D97-AF65-F5344CB8AC3E}">
        <p14:creationId xmlns:p14="http://schemas.microsoft.com/office/powerpoint/2010/main" val="292104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C62-2A46-F91D-8715-235C064D7560}"/>
              </a:ext>
            </a:extLst>
          </p:cNvPr>
          <p:cNvSpPr>
            <a:spLocks noGrp="1"/>
          </p:cNvSpPr>
          <p:nvPr>
            <p:ph type="ctrTitle"/>
          </p:nvPr>
        </p:nvSpPr>
        <p:spPr/>
        <p:txBody>
          <a:bodyPr/>
          <a:lstStyle/>
          <a:p>
            <a:r>
              <a:rPr lang="en-US" b="1" dirty="0"/>
              <a:t>Air Quality Final Project</a:t>
            </a:r>
          </a:p>
        </p:txBody>
      </p:sp>
      <p:sp>
        <p:nvSpPr>
          <p:cNvPr id="3" name="Subtitle 2">
            <a:extLst>
              <a:ext uri="{FF2B5EF4-FFF2-40B4-BE49-F238E27FC236}">
                <a16:creationId xmlns:a16="http://schemas.microsoft.com/office/drawing/2014/main" id="{B97EACA5-67A7-2579-5C9A-FDA928D37C30}"/>
              </a:ext>
            </a:extLst>
          </p:cNvPr>
          <p:cNvSpPr>
            <a:spLocks noGrp="1"/>
          </p:cNvSpPr>
          <p:nvPr>
            <p:ph type="subTitle" idx="1"/>
          </p:nvPr>
        </p:nvSpPr>
        <p:spPr/>
        <p:txBody>
          <a:bodyPr>
            <a:normAutofit lnSpcReduction="10000"/>
          </a:bodyPr>
          <a:lstStyle/>
          <a:p>
            <a:r>
              <a:rPr lang="en-US" b="1" dirty="0"/>
              <a:t>Robert Vander Weele</a:t>
            </a:r>
          </a:p>
          <a:p>
            <a:r>
              <a:rPr lang="en-US" b="1" dirty="0"/>
              <a:t>Martin Landeros</a:t>
            </a:r>
          </a:p>
          <a:p>
            <a:r>
              <a:rPr lang="en-US" b="1" dirty="0"/>
              <a:t>Bhavna Singh</a:t>
            </a:r>
          </a:p>
          <a:p>
            <a:r>
              <a:rPr lang="en-US" b="1" dirty="0"/>
              <a:t>Tahani Sury</a:t>
            </a:r>
          </a:p>
        </p:txBody>
      </p:sp>
      <p:sp>
        <p:nvSpPr>
          <p:cNvPr id="5" name="TextBox 4">
            <a:extLst>
              <a:ext uri="{FF2B5EF4-FFF2-40B4-BE49-F238E27FC236}">
                <a16:creationId xmlns:a16="http://schemas.microsoft.com/office/drawing/2014/main" id="{CCB3EED6-A7FE-7E20-5337-D0BCEFF90764}"/>
              </a:ext>
            </a:extLst>
          </p:cNvPr>
          <p:cNvSpPr txBox="1"/>
          <p:nvPr/>
        </p:nvSpPr>
        <p:spPr>
          <a:xfrm>
            <a:off x="-40692" y="6596390"/>
            <a:ext cx="3129383" cy="261610"/>
          </a:xfrm>
          <a:prstGeom prst="rect">
            <a:avLst/>
          </a:prstGeom>
          <a:noFill/>
        </p:spPr>
        <p:txBody>
          <a:bodyPr wrap="none" rtlCol="0">
            <a:spAutoFit/>
          </a:bodyPr>
          <a:lstStyle/>
          <a:p>
            <a:r>
              <a:rPr lang="en-US" sz="1100" dirty="0"/>
              <a:t>Image credit: Vogue - Sep 9</a:t>
            </a:r>
            <a:r>
              <a:rPr lang="en-US" sz="1100" baseline="30000" dirty="0"/>
              <a:t>th</a:t>
            </a:r>
            <a:r>
              <a:rPr lang="en-US" sz="1100" dirty="0"/>
              <a:t>, 2020 – San Francisco </a:t>
            </a:r>
          </a:p>
        </p:txBody>
      </p:sp>
    </p:spTree>
    <p:extLst>
      <p:ext uri="{BB962C8B-B14F-4D97-AF65-F5344CB8AC3E}">
        <p14:creationId xmlns:p14="http://schemas.microsoft.com/office/powerpoint/2010/main" val="58148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07C07-4E9B-9F56-E478-5CA0AC7B3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081" y="379457"/>
            <a:ext cx="9826894" cy="6099086"/>
          </a:xfrm>
        </p:spPr>
      </p:pic>
    </p:spTree>
    <p:extLst>
      <p:ext uri="{BB962C8B-B14F-4D97-AF65-F5344CB8AC3E}">
        <p14:creationId xmlns:p14="http://schemas.microsoft.com/office/powerpoint/2010/main" val="218201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D78906-1E8C-9B16-2B22-B9726D7D4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453" y="271041"/>
            <a:ext cx="9879093" cy="6315918"/>
          </a:xfrm>
        </p:spPr>
      </p:pic>
    </p:spTree>
    <p:extLst>
      <p:ext uri="{BB962C8B-B14F-4D97-AF65-F5344CB8AC3E}">
        <p14:creationId xmlns:p14="http://schemas.microsoft.com/office/powerpoint/2010/main" val="13592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8FD5-17A3-C932-3132-BD7D065437B1}"/>
              </a:ext>
            </a:extLst>
          </p:cNvPr>
          <p:cNvSpPr>
            <a:spLocks noGrp="1"/>
          </p:cNvSpPr>
          <p:nvPr>
            <p:ph type="title"/>
          </p:nvPr>
        </p:nvSpPr>
        <p:spPr>
          <a:noFill/>
        </p:spPr>
        <p:txBody>
          <a:bodyPr/>
          <a:lstStyle/>
          <a:p>
            <a:r>
              <a:rPr lang="en-US" b="1" dirty="0"/>
              <a:t>What You Can Do To Prevent Wildfires</a:t>
            </a:r>
          </a:p>
        </p:txBody>
      </p:sp>
      <p:sp>
        <p:nvSpPr>
          <p:cNvPr id="3" name="Content Placeholder 2">
            <a:extLst>
              <a:ext uri="{FF2B5EF4-FFF2-40B4-BE49-F238E27FC236}">
                <a16:creationId xmlns:a16="http://schemas.microsoft.com/office/drawing/2014/main" id="{232EC198-597E-C377-CABE-89BBB591C8E4}"/>
              </a:ext>
            </a:extLst>
          </p:cNvPr>
          <p:cNvSpPr>
            <a:spLocks noGrp="1"/>
          </p:cNvSpPr>
          <p:nvPr>
            <p:ph idx="1"/>
          </p:nvPr>
        </p:nvSpPr>
        <p:spPr/>
        <p:txBody>
          <a:bodyPr>
            <a:normAutofit lnSpcReduction="10000"/>
          </a:bodyPr>
          <a:lstStyle/>
          <a:p>
            <a:pPr marL="0" indent="0" algn="ctr">
              <a:buNone/>
            </a:pPr>
            <a:r>
              <a:rPr lang="en-US" dirty="0">
                <a:solidFill>
                  <a:srgbClr val="FF0000"/>
                </a:solidFill>
              </a:rPr>
              <a:t>*It only takes a spark!*</a:t>
            </a:r>
          </a:p>
          <a:p>
            <a:pPr marL="514350" indent="-514350">
              <a:buFont typeface="+mj-lt"/>
              <a:buAutoNum type="arabicPeriod"/>
            </a:pPr>
            <a:r>
              <a:rPr lang="en-US" dirty="0"/>
              <a:t>Check weather and drought conditions</a:t>
            </a:r>
          </a:p>
          <a:p>
            <a:pPr lvl="1"/>
            <a:r>
              <a:rPr lang="en-US" dirty="0"/>
              <a:t>Avoid activities that involves fire or sparks when its hot, dry, and windy</a:t>
            </a:r>
          </a:p>
          <a:p>
            <a:pPr marL="514350" indent="-514350">
              <a:buFont typeface="+mj-lt"/>
              <a:buAutoNum type="arabicPeriod"/>
            </a:pPr>
            <a:r>
              <a:rPr lang="en-US" dirty="0"/>
              <a:t>Build your campfire in an open location far from flammables and then douse your campfire until it’s cold </a:t>
            </a:r>
          </a:p>
          <a:p>
            <a:pPr marL="514350" indent="-514350">
              <a:buFont typeface="+mj-lt"/>
              <a:buAutoNum type="arabicPeriod"/>
            </a:pPr>
            <a:r>
              <a:rPr lang="en-US" dirty="0"/>
              <a:t>Regularly maintain your equipment and vehicle</a:t>
            </a:r>
          </a:p>
          <a:p>
            <a:pPr lvl="1"/>
            <a:r>
              <a:rPr lang="en-US" dirty="0"/>
              <a:t>They can shoot sparks from exhausts</a:t>
            </a:r>
          </a:p>
          <a:p>
            <a:pPr marL="514350" indent="-514350">
              <a:buFont typeface="+mj-lt"/>
              <a:buAutoNum type="arabicPeriod"/>
            </a:pPr>
            <a:r>
              <a:rPr lang="en-US" dirty="0"/>
              <a:t>Keep sparks away from dry vegetation (including cigarettes)</a:t>
            </a:r>
          </a:p>
          <a:p>
            <a:pPr marL="514350" indent="-514350">
              <a:buFont typeface="+mj-lt"/>
              <a:buAutoNum type="arabicPeriod"/>
            </a:pPr>
            <a:r>
              <a:rPr lang="en-US" dirty="0"/>
              <a:t>Secure your property for a wildfire</a:t>
            </a:r>
          </a:p>
          <a:p>
            <a:pPr lvl="1"/>
            <a:r>
              <a:rPr lang="en-US" dirty="0"/>
              <a:t>Limit fuel sources around your home or business</a:t>
            </a:r>
          </a:p>
        </p:txBody>
      </p:sp>
    </p:spTree>
    <p:extLst>
      <p:ext uri="{BB962C8B-B14F-4D97-AF65-F5344CB8AC3E}">
        <p14:creationId xmlns:p14="http://schemas.microsoft.com/office/powerpoint/2010/main" val="242264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C7AA-DEB3-D09E-D429-1364057A891C}"/>
              </a:ext>
            </a:extLst>
          </p:cNvPr>
          <p:cNvSpPr>
            <a:spLocks noGrp="1"/>
          </p:cNvSpPr>
          <p:nvPr>
            <p:ph type="title"/>
          </p:nvPr>
        </p:nvSpPr>
        <p:spPr>
          <a:xfrm>
            <a:off x="838200" y="574675"/>
            <a:ext cx="10515600" cy="1325563"/>
          </a:xfrm>
        </p:spPr>
        <p:txBody>
          <a:bodyPr/>
          <a:lstStyle/>
          <a:p>
            <a:r>
              <a:rPr lang="en-US" dirty="0"/>
              <a:t>During And After Wildfires</a:t>
            </a:r>
          </a:p>
        </p:txBody>
      </p:sp>
      <p:sp>
        <p:nvSpPr>
          <p:cNvPr id="3" name="Content Placeholder 2">
            <a:extLst>
              <a:ext uri="{FF2B5EF4-FFF2-40B4-BE49-F238E27FC236}">
                <a16:creationId xmlns:a16="http://schemas.microsoft.com/office/drawing/2014/main" id="{DF546235-EDD6-09DB-E10B-0BE309AAC595}"/>
              </a:ext>
            </a:extLst>
          </p:cNvPr>
          <p:cNvSpPr>
            <a:spLocks noGrp="1"/>
          </p:cNvSpPr>
          <p:nvPr>
            <p:ph idx="1"/>
          </p:nvPr>
        </p:nvSpPr>
        <p:spPr>
          <a:xfrm>
            <a:off x="838200" y="2095499"/>
            <a:ext cx="10515600" cy="4397376"/>
          </a:xfrm>
        </p:spPr>
        <p:txBody>
          <a:bodyPr>
            <a:normAutofit fontScale="85000" lnSpcReduction="10000"/>
          </a:bodyPr>
          <a:lstStyle/>
          <a:p>
            <a:r>
              <a:rPr lang="en-US" dirty="0"/>
              <a:t>Prepare to evacuate</a:t>
            </a:r>
          </a:p>
          <a:p>
            <a:pPr lvl="1"/>
            <a:r>
              <a:rPr lang="en-US" dirty="0"/>
              <a:t>Pay attention to emergency channels. </a:t>
            </a:r>
            <a:r>
              <a:rPr lang="en-US" b="0" i="0" dirty="0">
                <a:effectLst/>
                <a:latin typeface="HCo Gotham"/>
              </a:rPr>
              <a:t>Put emergency supplies and must-have items in the car so you can evacuate quickly.</a:t>
            </a:r>
            <a:endParaRPr lang="en-US" dirty="0"/>
          </a:p>
          <a:p>
            <a:pPr lvl="1"/>
            <a:r>
              <a:rPr lang="en-US" b="0" i="0" dirty="0">
                <a:effectLst/>
                <a:latin typeface="HCo Gotham"/>
              </a:rPr>
              <a:t>Moving furniture to the center of rooms and taking down drapes and curtains to prevent combustion.</a:t>
            </a:r>
          </a:p>
          <a:p>
            <a:pPr lvl="1"/>
            <a:r>
              <a:rPr lang="en-US" b="0" i="0" dirty="0">
                <a:effectLst/>
                <a:latin typeface="HCo Gotham"/>
              </a:rPr>
              <a:t>Closing all windows and doors to prevent drafts and reduce heat.</a:t>
            </a:r>
          </a:p>
          <a:p>
            <a:pPr lvl="1"/>
            <a:r>
              <a:rPr lang="en-US" b="0" i="0" dirty="0">
                <a:effectLst/>
                <a:latin typeface="HCo Gotham"/>
              </a:rPr>
              <a:t>Shutting off natural gas from its source.</a:t>
            </a:r>
          </a:p>
          <a:p>
            <a:pPr lvl="1"/>
            <a:r>
              <a:rPr lang="en-US" b="0" i="0" dirty="0">
                <a:effectLst/>
                <a:latin typeface="HCo Gotham"/>
              </a:rPr>
              <a:t>Turning on all lights in your property so that firefighters can more easily see it through smoke.</a:t>
            </a:r>
          </a:p>
          <a:p>
            <a:pPr lvl="1"/>
            <a:r>
              <a:rPr lang="en-US" dirty="0">
                <a:latin typeface="HCo Gotham"/>
              </a:rPr>
              <a:t>When driving during wildfire, keep windows rolled up and close air vent.</a:t>
            </a:r>
          </a:p>
          <a:p>
            <a:pPr lvl="1"/>
            <a:r>
              <a:rPr lang="en-US" dirty="0">
                <a:latin typeface="HCo Gotham"/>
              </a:rPr>
              <a:t>Carry respirator masks (N95s)</a:t>
            </a:r>
          </a:p>
          <a:p>
            <a:r>
              <a:rPr lang="en-US" b="0" i="0" dirty="0">
                <a:effectLst/>
                <a:latin typeface="HCo Gotham"/>
              </a:rPr>
              <a:t>After a wildfire</a:t>
            </a:r>
          </a:p>
          <a:p>
            <a:pPr lvl="1"/>
            <a:r>
              <a:rPr lang="en-US" dirty="0">
                <a:latin typeface="HCo Gotham"/>
              </a:rPr>
              <a:t>Return only when it is safe to do so</a:t>
            </a:r>
          </a:p>
          <a:p>
            <a:pPr lvl="1"/>
            <a:r>
              <a:rPr lang="en-US" b="0" i="0" dirty="0">
                <a:effectLst/>
                <a:latin typeface="HCo Gotham"/>
              </a:rPr>
              <a:t>Document the damages</a:t>
            </a:r>
          </a:p>
          <a:p>
            <a:pPr lvl="1"/>
            <a:r>
              <a:rPr lang="en-US" dirty="0">
                <a:latin typeface="HCo Gotham"/>
              </a:rPr>
              <a:t>Wear respirator masks (N95s) until AQI show safe air quality </a:t>
            </a:r>
            <a:endParaRPr lang="en-US" b="0" i="0" dirty="0">
              <a:effectLst/>
              <a:latin typeface="HCo Gotham"/>
            </a:endParaRPr>
          </a:p>
          <a:p>
            <a:endParaRPr lang="en-US" dirty="0"/>
          </a:p>
        </p:txBody>
      </p:sp>
      <p:pic>
        <p:nvPicPr>
          <p:cNvPr id="7" name="Picture 6">
            <a:extLst>
              <a:ext uri="{FF2B5EF4-FFF2-40B4-BE49-F238E27FC236}">
                <a16:creationId xmlns:a16="http://schemas.microsoft.com/office/drawing/2014/main" id="{6786965D-838D-32AF-448D-3893F5CAB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242093"/>
            <a:ext cx="2714625" cy="1990725"/>
          </a:xfrm>
          <a:prstGeom prst="rect">
            <a:avLst/>
          </a:prstGeom>
        </p:spPr>
      </p:pic>
    </p:spTree>
    <p:extLst>
      <p:ext uri="{BB962C8B-B14F-4D97-AF65-F5344CB8AC3E}">
        <p14:creationId xmlns:p14="http://schemas.microsoft.com/office/powerpoint/2010/main" val="339193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199A-FCA4-3AFB-E11A-5A1903EBA351}"/>
              </a:ext>
            </a:extLst>
          </p:cNvPr>
          <p:cNvSpPr>
            <a:spLocks noGrp="1"/>
          </p:cNvSpPr>
          <p:nvPr>
            <p:ph type="title"/>
          </p:nvPr>
        </p:nvSpPr>
        <p:spPr/>
        <p:txBody>
          <a:bodyPr/>
          <a:lstStyle/>
          <a:p>
            <a:pPr algn="ctr"/>
            <a:r>
              <a:rPr lang="en-US" b="1" dirty="0"/>
              <a:t>Do’s and Don’t for Poor Air Quality</a:t>
            </a:r>
          </a:p>
        </p:txBody>
      </p:sp>
      <p:pic>
        <p:nvPicPr>
          <p:cNvPr id="5" name="Picture 4">
            <a:extLst>
              <a:ext uri="{FF2B5EF4-FFF2-40B4-BE49-F238E27FC236}">
                <a16:creationId xmlns:a16="http://schemas.microsoft.com/office/drawing/2014/main" id="{22BAA6EE-D29D-EAD2-D3B5-9D91BB18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253" y="1619250"/>
            <a:ext cx="3619500" cy="3619500"/>
          </a:xfrm>
          <a:prstGeom prst="rect">
            <a:avLst/>
          </a:prstGeom>
        </p:spPr>
      </p:pic>
      <p:sp>
        <p:nvSpPr>
          <p:cNvPr id="3" name="Content Placeholder 2">
            <a:extLst>
              <a:ext uri="{FF2B5EF4-FFF2-40B4-BE49-F238E27FC236}">
                <a16:creationId xmlns:a16="http://schemas.microsoft.com/office/drawing/2014/main" id="{9EB2B6D8-AA39-B2C2-8774-9DA4523018B6}"/>
              </a:ext>
            </a:extLst>
          </p:cNvPr>
          <p:cNvSpPr>
            <a:spLocks noGrp="1"/>
          </p:cNvSpPr>
          <p:nvPr>
            <p:ph idx="1"/>
          </p:nvPr>
        </p:nvSpPr>
        <p:spPr>
          <a:xfrm>
            <a:off x="447870" y="1527045"/>
            <a:ext cx="7828383" cy="4733795"/>
          </a:xfrm>
        </p:spPr>
        <p:txBody>
          <a:bodyPr>
            <a:normAutofit fontScale="85000" lnSpcReduction="20000"/>
          </a:bodyPr>
          <a:lstStyle/>
          <a:p>
            <a:pPr marL="514350" indent="-514350">
              <a:buFont typeface="+mj-lt"/>
              <a:buAutoNum type="arabicPeriod"/>
            </a:pPr>
            <a:r>
              <a:rPr lang="en-US" dirty="0"/>
              <a:t>Check daily Air Quality Index forecast in your area</a:t>
            </a:r>
          </a:p>
          <a:p>
            <a:pPr marL="514350" indent="-514350">
              <a:buFont typeface="+mj-lt"/>
              <a:buAutoNum type="arabicPeriod"/>
            </a:pPr>
            <a:r>
              <a:rPr lang="en-US" dirty="0"/>
              <a:t>Avoid exercising outdoors when AQI is unhealthy or near high-traffic areas</a:t>
            </a:r>
          </a:p>
          <a:p>
            <a:pPr marL="514350" indent="-514350">
              <a:buFont typeface="+mj-lt"/>
              <a:buAutoNum type="arabicPeriod"/>
            </a:pPr>
            <a:r>
              <a:rPr lang="en-US" dirty="0"/>
              <a:t>Use less energy at home</a:t>
            </a:r>
          </a:p>
          <a:p>
            <a:pPr marL="514350" indent="-514350">
              <a:buFont typeface="+mj-lt"/>
              <a:buAutoNum type="arabicPeriod"/>
            </a:pPr>
            <a:r>
              <a:rPr lang="en-US" dirty="0"/>
              <a:t>Walk, bike, or carpool – combine tripes – gives out less emission</a:t>
            </a:r>
          </a:p>
          <a:p>
            <a:pPr marL="514350" indent="-514350">
              <a:buFont typeface="+mj-lt"/>
              <a:buAutoNum type="arabicPeriod"/>
            </a:pPr>
            <a:r>
              <a:rPr lang="en-US" dirty="0"/>
              <a:t>Don’t burn wood or trash</a:t>
            </a:r>
          </a:p>
          <a:p>
            <a:pPr marL="514350" indent="-514350">
              <a:buFont typeface="+mj-lt"/>
              <a:buAutoNum type="arabicPeriod"/>
            </a:pPr>
            <a:r>
              <a:rPr lang="en-US" dirty="0"/>
              <a:t>Use hand-powered or electric lawn care equipment instead of gasoline-powered ones</a:t>
            </a:r>
          </a:p>
          <a:p>
            <a:pPr marL="514350" indent="-514350">
              <a:buFont typeface="+mj-lt"/>
              <a:buAutoNum type="arabicPeriod"/>
            </a:pPr>
            <a:r>
              <a:rPr lang="en-US" dirty="0"/>
              <a:t>Do not smoke indoors</a:t>
            </a:r>
          </a:p>
          <a:p>
            <a:pPr marL="514350" indent="-514350">
              <a:buFont typeface="+mj-lt"/>
              <a:buAutoNum type="arabicPeriod"/>
            </a:pPr>
            <a:r>
              <a:rPr lang="en-US" dirty="0"/>
              <a:t>Wear N95’s when outside in an unhealthy air quality area</a:t>
            </a:r>
          </a:p>
          <a:p>
            <a:pPr marL="514350" indent="-514350">
              <a:buFont typeface="+mj-lt"/>
              <a:buAutoNum type="arabicPeriod"/>
            </a:pPr>
            <a:r>
              <a:rPr lang="en-US" dirty="0"/>
              <a:t>Try to stay indoors during unhealthy air quality forecasts. (American Lung Association, 2022)</a:t>
            </a:r>
          </a:p>
        </p:txBody>
      </p:sp>
      <p:sp>
        <p:nvSpPr>
          <p:cNvPr id="6" name="TextBox 5">
            <a:extLst>
              <a:ext uri="{FF2B5EF4-FFF2-40B4-BE49-F238E27FC236}">
                <a16:creationId xmlns:a16="http://schemas.microsoft.com/office/drawing/2014/main" id="{AC4A463D-4BF9-F59C-AF96-10042488182B}"/>
              </a:ext>
            </a:extLst>
          </p:cNvPr>
          <p:cNvSpPr txBox="1"/>
          <p:nvPr/>
        </p:nvSpPr>
        <p:spPr>
          <a:xfrm>
            <a:off x="10086003" y="5203997"/>
            <a:ext cx="2010487" cy="253916"/>
          </a:xfrm>
          <a:prstGeom prst="rect">
            <a:avLst/>
          </a:prstGeom>
          <a:noFill/>
        </p:spPr>
        <p:txBody>
          <a:bodyPr wrap="none" rtlCol="0">
            <a:spAutoFit/>
          </a:bodyPr>
          <a:lstStyle/>
          <a:p>
            <a:r>
              <a:rPr lang="en-US" sz="1050" dirty="0"/>
              <a:t>Gif credit – NASA Climate Change</a:t>
            </a:r>
          </a:p>
        </p:txBody>
      </p:sp>
    </p:spTree>
    <p:extLst>
      <p:ext uri="{BB962C8B-B14F-4D97-AF65-F5344CB8AC3E}">
        <p14:creationId xmlns:p14="http://schemas.microsoft.com/office/powerpoint/2010/main" val="17195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6316-0D6E-251C-062D-9777D5ACFF7F}"/>
              </a:ext>
            </a:extLst>
          </p:cNvPr>
          <p:cNvSpPr>
            <a:spLocks noGrp="1"/>
          </p:cNvSpPr>
          <p:nvPr>
            <p:ph type="title"/>
          </p:nvPr>
        </p:nvSpPr>
        <p:spPr>
          <a:xfrm>
            <a:off x="838200" y="1825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3B2C91CD-2380-BA72-A98D-D50410D42487}"/>
              </a:ext>
            </a:extLst>
          </p:cNvPr>
          <p:cNvSpPr>
            <a:spLocks noGrp="1"/>
          </p:cNvSpPr>
          <p:nvPr>
            <p:ph idx="1"/>
          </p:nvPr>
        </p:nvSpPr>
        <p:spPr>
          <a:xfrm>
            <a:off x="838200" y="1227056"/>
            <a:ext cx="10515600" cy="2845886"/>
          </a:xfrm>
        </p:spPr>
        <p:txBody>
          <a:bodyPr>
            <a:normAutofit/>
          </a:bodyPr>
          <a:lstStyle/>
          <a:p>
            <a:r>
              <a:rPr lang="en-US" sz="2400" dirty="0"/>
              <a:t>In 2019 alone, California has had a 7860 cases of wildfire (Cal Fire, 2019)</a:t>
            </a:r>
          </a:p>
          <a:p>
            <a:r>
              <a:rPr lang="en-US" sz="2400" dirty="0"/>
              <a:t>In 2020, California has had 8648 cases of wildfire recorded (Cal Fire, 2020)</a:t>
            </a:r>
          </a:p>
          <a:p>
            <a:r>
              <a:rPr lang="en-US" sz="2400" dirty="0"/>
              <a:t>Wildfires in 2019-2020 in the listed researched California counties has directly affected its air quality and quality of life of the people living there.</a:t>
            </a:r>
          </a:p>
          <a:p>
            <a:r>
              <a:rPr lang="en-US" sz="2400" dirty="0"/>
              <a:t>According to the data - Los Angeles, Fresno, and Sacramento counties are the top 3 that have the worst air quality due to wildfires within or near the researched counties</a:t>
            </a:r>
          </a:p>
          <a:p>
            <a:endParaRPr lang="en-US" dirty="0"/>
          </a:p>
          <a:p>
            <a:endParaRPr lang="en-US" dirty="0"/>
          </a:p>
        </p:txBody>
      </p:sp>
      <p:sp>
        <p:nvSpPr>
          <p:cNvPr id="4" name="TextBox 3">
            <a:extLst>
              <a:ext uri="{FF2B5EF4-FFF2-40B4-BE49-F238E27FC236}">
                <a16:creationId xmlns:a16="http://schemas.microsoft.com/office/drawing/2014/main" id="{DB617D15-1D0F-0823-4E2D-1F48CE088364}"/>
              </a:ext>
            </a:extLst>
          </p:cNvPr>
          <p:cNvSpPr txBox="1"/>
          <p:nvPr/>
        </p:nvSpPr>
        <p:spPr>
          <a:xfrm>
            <a:off x="838200" y="3956180"/>
            <a:ext cx="9845351" cy="1754326"/>
          </a:xfrm>
          <a:prstGeom prst="rect">
            <a:avLst/>
          </a:prstGeom>
          <a:noFill/>
        </p:spPr>
        <p:txBody>
          <a:bodyPr wrap="square" rtlCol="0">
            <a:spAutoFit/>
          </a:bodyPr>
          <a:lstStyle/>
          <a:p>
            <a:r>
              <a:rPr lang="en-US" sz="2800" dirty="0"/>
              <a:t>Data Limitations:</a:t>
            </a:r>
          </a:p>
          <a:p>
            <a:pPr marL="457200" indent="-457200">
              <a:buFont typeface="Arial" panose="020B0604020202020204" pitchFamily="34" charset="0"/>
              <a:buChar char="•"/>
            </a:pPr>
            <a:r>
              <a:rPr lang="en-US" sz="2000" dirty="0"/>
              <a:t>We need updated data on numbers of deaths from existing heart and lung diseases relating to poor air quality in 2019-2020</a:t>
            </a:r>
          </a:p>
          <a:p>
            <a:pPr marL="457200" indent="-457200">
              <a:buFont typeface="Arial" panose="020B0604020202020204" pitchFamily="34" charset="0"/>
              <a:buChar char="•"/>
            </a:pPr>
            <a:r>
              <a:rPr lang="en-US" sz="2000" dirty="0"/>
              <a:t>We need updated data on numbers of new diagnoses of heart and lung diseases following a major wildfire in 2019-2020</a:t>
            </a:r>
          </a:p>
        </p:txBody>
      </p:sp>
    </p:spTree>
    <p:extLst>
      <p:ext uri="{BB962C8B-B14F-4D97-AF65-F5344CB8AC3E}">
        <p14:creationId xmlns:p14="http://schemas.microsoft.com/office/powerpoint/2010/main" val="36993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1478-4CAC-05CD-D3DD-C9E239119F3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626DE98-D8A4-3C66-0A94-C614FAAC8B8B}"/>
              </a:ext>
            </a:extLst>
          </p:cNvPr>
          <p:cNvSpPr>
            <a:spLocks noGrp="1"/>
          </p:cNvSpPr>
          <p:nvPr>
            <p:ph idx="1"/>
          </p:nvPr>
        </p:nvSpPr>
        <p:spPr>
          <a:xfrm>
            <a:off x="838200" y="1466850"/>
            <a:ext cx="10648950" cy="4848225"/>
          </a:xfrm>
        </p:spPr>
        <p:txBody>
          <a:bodyPr>
            <a:normAutofit fontScale="92500" lnSpcReduction="20000"/>
          </a:bodyPr>
          <a:lstStyle/>
          <a:p>
            <a:r>
              <a:rPr lang="en-US" sz="1600" i="1" dirty="0">
                <a:effectLst/>
              </a:rPr>
              <a:t>10 tips to prevent wildfires</a:t>
            </a:r>
            <a:r>
              <a:rPr lang="en-US" sz="1600" dirty="0">
                <a:effectLst/>
              </a:rPr>
              <a:t>. U.S. Department of the Interior. (2022, May 10). Retrieved July 8, 2022, from https://www.doi.gov/blog/10-tips-prevent-wildfires </a:t>
            </a:r>
          </a:p>
          <a:p>
            <a:r>
              <a:rPr lang="en-US" sz="1600" i="1" dirty="0">
                <a:effectLst/>
              </a:rPr>
              <a:t>10 tips to protect yourself from unhealthy air</a:t>
            </a:r>
            <a:r>
              <a:rPr lang="en-US" sz="1600" dirty="0">
                <a:effectLst/>
              </a:rPr>
              <a:t>. American Lung Association. (n.d.). Retrieved July 10, 2022, from https://www.lung.org/clean-air/outdoors/10-tips-to-protect-yourself </a:t>
            </a:r>
          </a:p>
          <a:p>
            <a:r>
              <a:rPr lang="en-US" sz="1600" dirty="0">
                <a:effectLst/>
              </a:rPr>
              <a:t>California Department of Forestry and Fire Protection (CAL FIRE). (n.d.). 2019 incident archive. Cal Fire Department of Forestry and Fire Protection. Retrieved July 9, 2022, from https://www.fire.ca.gov/incidents/2019/ </a:t>
            </a:r>
          </a:p>
          <a:p>
            <a:r>
              <a:rPr lang="en-US" sz="1600" dirty="0">
                <a:effectLst/>
              </a:rPr>
              <a:t>Donohue, A. (2018, August 30). The do's and don'ts of wildfires. I'd Hike That. Retrieved July 9, 2022, from https://www.idhikethat.com/blogs/hiking-blog/dos-donts-wildfires </a:t>
            </a:r>
          </a:p>
          <a:p>
            <a:r>
              <a:rPr lang="en-US" sz="1600" dirty="0">
                <a:effectLst/>
              </a:rPr>
              <a:t>Donohue, A. (2018, August 30). </a:t>
            </a:r>
            <a:r>
              <a:rPr lang="en-US" sz="1600" i="1" dirty="0">
                <a:effectLst/>
              </a:rPr>
              <a:t>The do's and don'ts of wildfires</a:t>
            </a:r>
            <a:r>
              <a:rPr lang="en-US" sz="1600" dirty="0">
                <a:effectLst/>
              </a:rPr>
              <a:t>. I'd Hike That. Retrieved July 9, 2022, from https://www.idhikethat.com/blogs/hiking-blog/dos-donts-wildfires </a:t>
            </a:r>
          </a:p>
          <a:p>
            <a:r>
              <a:rPr lang="en-US" sz="1600" dirty="0">
                <a:effectLst/>
              </a:rPr>
              <a:t>Environmental Protection Agency. (2021, May 26). </a:t>
            </a:r>
            <a:r>
              <a:rPr lang="en-US" sz="1600" i="1" dirty="0">
                <a:effectLst/>
              </a:rPr>
              <a:t>Particulate Matter (PM) Basics</a:t>
            </a:r>
            <a:r>
              <a:rPr lang="en-US" sz="1600" dirty="0">
                <a:effectLst/>
              </a:rPr>
              <a:t>. EPA. Retrieved July 8, 2022, from https://www.epa.gov/pm-pollution/particulate-matter-pm-basics </a:t>
            </a:r>
          </a:p>
          <a:p>
            <a:r>
              <a:rPr lang="en-US" sz="1600" i="1" dirty="0" err="1">
                <a:effectLst/>
              </a:rPr>
              <a:t>Filtermist</a:t>
            </a:r>
            <a:r>
              <a:rPr lang="en-US" sz="1600" i="1" dirty="0">
                <a:effectLst/>
              </a:rPr>
              <a:t> Global News</a:t>
            </a:r>
            <a:r>
              <a:rPr lang="en-US" sz="1600" dirty="0">
                <a:effectLst/>
              </a:rPr>
              <a:t>. </a:t>
            </a:r>
            <a:r>
              <a:rPr lang="en-US" sz="1600" dirty="0" err="1">
                <a:effectLst/>
              </a:rPr>
              <a:t>Filtermist</a:t>
            </a:r>
            <a:r>
              <a:rPr lang="en-US" sz="1600" dirty="0">
                <a:effectLst/>
              </a:rPr>
              <a:t>. (2019, June 4). Retrieved July 8, 2022, from https://www.filtermist.com/news/post/2019/06/04/air-pollution-over-the-last-50-years </a:t>
            </a:r>
          </a:p>
          <a:p>
            <a:r>
              <a:rPr lang="en-US" sz="1600" dirty="0">
                <a:effectLst/>
              </a:rPr>
              <a:t>Lai, O. (2021, November 12). </a:t>
            </a:r>
            <a:r>
              <a:rPr lang="en-US" sz="1600" i="1" dirty="0">
                <a:effectLst/>
              </a:rPr>
              <a:t>What Causes California Wildfires?: Earth.org - Past: Present: Future</a:t>
            </a:r>
            <a:r>
              <a:rPr lang="en-US" sz="1600" dirty="0">
                <a:effectLst/>
              </a:rPr>
              <a:t>. </a:t>
            </a:r>
            <a:r>
              <a:rPr lang="en-US" sz="1600" dirty="0" err="1">
                <a:effectLst/>
              </a:rPr>
              <a:t>Earth.Org</a:t>
            </a:r>
            <a:r>
              <a:rPr lang="en-US" sz="1600" dirty="0">
                <a:effectLst/>
              </a:rPr>
              <a:t> - Past | Present | Future. Retrieved July 8, 2022, from https://earth.org/what-causes-california-wildfires/#:~:text=Rising%20temperatures%2C%20drought%20conditions%20and,fire%20season%20in%20the%20state. </a:t>
            </a:r>
          </a:p>
          <a:p>
            <a:r>
              <a:rPr lang="en-US" sz="1600" dirty="0">
                <a:effectLst/>
              </a:rPr>
              <a:t>Popovich, N. (2019, October 24). </a:t>
            </a:r>
            <a:r>
              <a:rPr lang="en-US" sz="1600" i="1" dirty="0">
                <a:effectLst/>
              </a:rPr>
              <a:t>America's air quality worsens, ending years of gains, study says</a:t>
            </a:r>
            <a:r>
              <a:rPr lang="en-US" sz="1600" dirty="0">
                <a:effectLst/>
              </a:rPr>
              <a:t>. The New York Times. Retrieved July 8, 2022, from https://www.nytimes.com/interactive/2019/10/24/climate/air-pollution-increase.html </a:t>
            </a:r>
          </a:p>
          <a:p>
            <a:r>
              <a:rPr lang="en-US" sz="1600" i="1" dirty="0">
                <a:effectLst/>
              </a:rPr>
              <a:t>Wildfire Safety Tips | wildfire precautions | the Hartford</a:t>
            </a:r>
            <a:r>
              <a:rPr lang="en-US" sz="1600" dirty="0">
                <a:effectLst/>
              </a:rPr>
              <a:t>. The Hartford. (n.d.). Retrieved July 7, 2022, from https://www.thehartford.com/claims/wildfire-safety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320074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0F53C-07B2-4859-7ED1-5F18C0699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353" y="1400376"/>
            <a:ext cx="7261293" cy="4057248"/>
          </a:xfrm>
          <a:prstGeom prst="rect">
            <a:avLst/>
          </a:prstGeom>
          <a:effectLst>
            <a:reflection stA="58000" endPos="65000" dist="50800" dir="5400000" sy="-100000" algn="bl" rotWithShape="0"/>
          </a:effectLst>
        </p:spPr>
      </p:pic>
    </p:spTree>
    <p:extLst>
      <p:ext uri="{BB962C8B-B14F-4D97-AF65-F5344CB8AC3E}">
        <p14:creationId xmlns:p14="http://schemas.microsoft.com/office/powerpoint/2010/main" val="21870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E5E4F-795E-C7D2-3F37-A8046BBED1B4}"/>
              </a:ext>
            </a:extLst>
          </p:cNvPr>
          <p:cNvSpPr>
            <a:spLocks noGrp="1"/>
          </p:cNvSpPr>
          <p:nvPr>
            <p:ph type="title"/>
          </p:nvPr>
        </p:nvSpPr>
        <p:spPr>
          <a:xfrm>
            <a:off x="838200" y="365125"/>
            <a:ext cx="10515600" cy="1325563"/>
          </a:xfrm>
        </p:spPr>
        <p:txBody>
          <a:bodyPr>
            <a:normAutofit/>
          </a:bodyPr>
          <a:lstStyle/>
          <a:p>
            <a:r>
              <a:rPr lang="en-US" sz="5400" dirty="0"/>
              <a:t>Why is Air Quality important?</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E7A812-1386-AAD0-66A1-CC1D18311EAE}"/>
              </a:ext>
            </a:extLst>
          </p:cNvPr>
          <p:cNvSpPr>
            <a:spLocks noGrp="1"/>
          </p:cNvSpPr>
          <p:nvPr>
            <p:ph idx="1"/>
          </p:nvPr>
        </p:nvSpPr>
        <p:spPr>
          <a:xfrm>
            <a:off x="838200" y="1929384"/>
            <a:ext cx="10515600" cy="4251960"/>
          </a:xfrm>
        </p:spPr>
        <p:txBody>
          <a:bodyPr>
            <a:normAutofit/>
          </a:bodyPr>
          <a:lstStyle/>
          <a:p>
            <a:r>
              <a:rPr lang="en-US" sz="2200" dirty="0"/>
              <a:t>Air pollution is a health risk</a:t>
            </a:r>
          </a:p>
          <a:p>
            <a:pPr lvl="1"/>
            <a:r>
              <a:rPr lang="en-US" sz="2200" dirty="0"/>
              <a:t>It can cause respiratory diseases and/or cancer</a:t>
            </a:r>
          </a:p>
          <a:p>
            <a:pPr lvl="1"/>
            <a:r>
              <a:rPr lang="en-US" sz="2200" dirty="0"/>
              <a:t>It can cause heart diseases and strokes</a:t>
            </a:r>
          </a:p>
          <a:p>
            <a:pPr lvl="1"/>
            <a:r>
              <a:rPr lang="en-US" sz="2200" dirty="0"/>
              <a:t>It can affect people’s ability or opportunity to be physically active</a:t>
            </a:r>
          </a:p>
          <a:p>
            <a:r>
              <a:rPr lang="en-US" sz="2200" dirty="0"/>
              <a:t>Air in its purest state is best for life sustaining tasks</a:t>
            </a:r>
          </a:p>
          <a:p>
            <a:r>
              <a:rPr lang="en-US" sz="2200" dirty="0"/>
              <a:t>AQI (Air Quality Index) gives daily air quality reports which tells us how polluted or clean the air quality is in your area</a:t>
            </a:r>
          </a:p>
          <a:p>
            <a:pPr>
              <a:spcAft>
                <a:spcPts val="400"/>
              </a:spcAft>
            </a:pPr>
            <a:r>
              <a:rPr lang="en-US" sz="2200" dirty="0"/>
              <a:t>Millions of people in the U.S. are exposed to unhealthy quality of air every year. </a:t>
            </a:r>
          </a:p>
          <a:p>
            <a:pPr>
              <a:spcAft>
                <a:spcPts val="400"/>
              </a:spcAft>
            </a:pPr>
            <a:r>
              <a:rPr lang="en-US" sz="2200" dirty="0"/>
              <a:t>Ozone and </a:t>
            </a:r>
            <a:r>
              <a:rPr lang="en-US" sz="2200" b="1" u="sng" dirty="0"/>
              <a:t>particle pollution </a:t>
            </a:r>
            <a:r>
              <a:rPr lang="en-US" sz="2200" dirty="0"/>
              <a:t>are the two most widespread air pollutants of concern.</a:t>
            </a:r>
          </a:p>
          <a:p>
            <a:endParaRPr lang="en-US" sz="2200" dirty="0"/>
          </a:p>
          <a:p>
            <a:endParaRPr lang="en-US" sz="2200" dirty="0"/>
          </a:p>
        </p:txBody>
      </p:sp>
    </p:spTree>
    <p:extLst>
      <p:ext uri="{BB962C8B-B14F-4D97-AF65-F5344CB8AC3E}">
        <p14:creationId xmlns:p14="http://schemas.microsoft.com/office/powerpoint/2010/main" val="45455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4E06-1F53-BBA6-1150-6D7E883D466C}"/>
              </a:ext>
            </a:extLst>
          </p:cNvPr>
          <p:cNvSpPr>
            <a:spLocks noGrp="1"/>
          </p:cNvSpPr>
          <p:nvPr>
            <p:ph type="title"/>
          </p:nvPr>
        </p:nvSpPr>
        <p:spPr>
          <a:xfrm>
            <a:off x="1653363" y="365760"/>
            <a:ext cx="9367203" cy="1188720"/>
          </a:xfrm>
        </p:spPr>
        <p:txBody>
          <a:bodyPr>
            <a:normAutofit/>
          </a:bodyPr>
          <a:lstStyle/>
          <a:p>
            <a:r>
              <a:rPr lang="en-US" dirty="0"/>
              <a:t>Particulate Matter - What Is It?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2E379C-4D49-38E4-5E36-10566BDA9388}"/>
              </a:ext>
            </a:extLst>
          </p:cNvPr>
          <p:cNvSpPr>
            <a:spLocks noGrp="1"/>
          </p:cNvSpPr>
          <p:nvPr>
            <p:ph idx="1"/>
          </p:nvPr>
        </p:nvSpPr>
        <p:spPr>
          <a:xfrm>
            <a:off x="1653363" y="2176272"/>
            <a:ext cx="9367204" cy="4041648"/>
          </a:xfrm>
        </p:spPr>
        <p:txBody>
          <a:bodyPr anchor="t">
            <a:normAutofit/>
          </a:bodyPr>
          <a:lstStyle/>
          <a:p>
            <a:r>
              <a:rPr lang="en-US" sz="2000" b="0" i="0" dirty="0">
                <a:effectLst/>
                <a:latin typeface="Slack-Lato"/>
              </a:rPr>
              <a:t>Ambient air quality standards have been set for PM10 and PM2.5.</a:t>
            </a:r>
          </a:p>
          <a:p>
            <a:pPr lvl="1"/>
            <a:r>
              <a:rPr lang="en-US" sz="2000" b="0" i="0" dirty="0">
                <a:effectLst/>
                <a:latin typeface="Slack-Lato"/>
              </a:rPr>
              <a:t> Both consist of different types of particles suspended in the air, such as metal, soot, smoke, dust and fine mineral particles. The particles’ toxicity and chemical activity can vary, depending on the source. </a:t>
            </a:r>
          </a:p>
          <a:p>
            <a:r>
              <a:rPr lang="en-US" sz="2000" b="0" i="0" dirty="0">
                <a:effectLst/>
                <a:latin typeface="Slack-Lato"/>
              </a:rPr>
              <a:t>The primary source of </a:t>
            </a:r>
            <a:r>
              <a:rPr lang="en-US" sz="2000" b="1" i="0" dirty="0">
                <a:effectLst/>
                <a:latin typeface="Slack-Lato"/>
              </a:rPr>
              <a:t>PM10</a:t>
            </a:r>
            <a:r>
              <a:rPr lang="en-US" sz="2000" b="0" i="0" dirty="0">
                <a:effectLst/>
                <a:latin typeface="Slack-Lato"/>
              </a:rPr>
              <a:t> emissions appears to be from the soil via road use, construction, agriculture, and natural windblown dust. </a:t>
            </a:r>
          </a:p>
          <a:p>
            <a:pPr lvl="1"/>
            <a:r>
              <a:rPr lang="en-US" sz="2000" b="0" i="0" dirty="0">
                <a:effectLst/>
                <a:latin typeface="Slack-Lato"/>
              </a:rPr>
              <a:t>Other sources include sea salt, combustion processes (such as those in gasoline or diesel vehicles), and wood burning. </a:t>
            </a:r>
          </a:p>
          <a:p>
            <a:r>
              <a:rPr lang="en-US" sz="2000" b="0" i="0" dirty="0">
                <a:effectLst/>
                <a:latin typeface="Slack-Lato"/>
              </a:rPr>
              <a:t>Primary sources of PM2.5 emissions come from construction sites, wood stoves, fireplaces and diesel truck exhaust. </a:t>
            </a:r>
          </a:p>
          <a:p>
            <a:r>
              <a:rPr lang="en-US" sz="2000" b="0" i="0" dirty="0">
                <a:effectLst/>
                <a:latin typeface="Slack-Lato"/>
              </a:rPr>
              <a:t>Particulate matter is a health concern because when inhaled it can cause permanent lung damage. (EPA 2021)</a:t>
            </a:r>
          </a:p>
          <a:p>
            <a:endParaRPr lang="en-US" sz="2000" dirty="0"/>
          </a:p>
        </p:txBody>
      </p:sp>
    </p:spTree>
    <p:extLst>
      <p:ext uri="{BB962C8B-B14F-4D97-AF65-F5344CB8AC3E}">
        <p14:creationId xmlns:p14="http://schemas.microsoft.com/office/powerpoint/2010/main" val="254555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61CC0-D5BF-1311-DC2D-1A36DF44CA74}"/>
              </a:ext>
            </a:extLst>
          </p:cNvPr>
          <p:cNvSpPr>
            <a:spLocks noGrp="1"/>
          </p:cNvSpPr>
          <p:nvPr>
            <p:ph type="title"/>
          </p:nvPr>
        </p:nvSpPr>
        <p:spPr>
          <a:xfrm>
            <a:off x="630936" y="640080"/>
            <a:ext cx="4818888" cy="1481328"/>
          </a:xfrm>
        </p:spPr>
        <p:txBody>
          <a:bodyPr anchor="b">
            <a:normAutofit/>
          </a:bodyPr>
          <a:lstStyle/>
          <a:p>
            <a:r>
              <a:rPr lang="en-US" sz="4200"/>
              <a:t>How Has Air Quality Been in the Past	</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399D5-702E-7D1F-A633-82ED784208EF}"/>
              </a:ext>
            </a:extLst>
          </p:cNvPr>
          <p:cNvSpPr>
            <a:spLocks noGrp="1"/>
          </p:cNvSpPr>
          <p:nvPr>
            <p:ph idx="1"/>
          </p:nvPr>
        </p:nvSpPr>
        <p:spPr>
          <a:xfrm>
            <a:off x="630936" y="2660904"/>
            <a:ext cx="4818888" cy="4026408"/>
          </a:xfrm>
        </p:spPr>
        <p:txBody>
          <a:bodyPr anchor="t">
            <a:normAutofit fontScale="92500" lnSpcReduction="10000"/>
          </a:bodyPr>
          <a:lstStyle/>
          <a:p>
            <a:r>
              <a:rPr lang="en-US" sz="2000" dirty="0"/>
              <a:t>Air quality pollutants had a rise during the World Wars and Industrialization</a:t>
            </a:r>
          </a:p>
          <a:p>
            <a:pPr lvl="1"/>
            <a:r>
              <a:rPr lang="en-US" sz="2000" dirty="0"/>
              <a:t>This became a catalyst for global warming.</a:t>
            </a:r>
          </a:p>
          <a:p>
            <a:r>
              <a:rPr lang="en-US" sz="2000" dirty="0"/>
              <a:t>Although the air quality around the globe had improved since the World Wars, global warming is still an issue (</a:t>
            </a:r>
            <a:r>
              <a:rPr lang="en-US" sz="2000" dirty="0" err="1"/>
              <a:t>Filtermist</a:t>
            </a:r>
            <a:r>
              <a:rPr lang="en-US" sz="2000" dirty="0"/>
              <a:t> 2019)</a:t>
            </a:r>
          </a:p>
          <a:p>
            <a:pPr lvl="1"/>
            <a:r>
              <a:rPr lang="en-US" sz="2000" dirty="0"/>
              <a:t>Melting of glaciers are now cause Methane to be released into the air – that was once frozen in time, literally.</a:t>
            </a:r>
          </a:p>
          <a:p>
            <a:r>
              <a:rPr lang="en-US" sz="2000" dirty="0"/>
              <a:t>Since 2016, Air Quality has started to become worse</a:t>
            </a:r>
          </a:p>
          <a:p>
            <a:r>
              <a:rPr lang="en-US" sz="2000" dirty="0"/>
              <a:t>Today, wildfires are one of the main reasons for unhealthy/dangerous level of air quality.</a:t>
            </a:r>
          </a:p>
          <a:p>
            <a:endParaRPr lang="en-US" sz="2000" dirty="0"/>
          </a:p>
        </p:txBody>
      </p:sp>
      <p:pic>
        <p:nvPicPr>
          <p:cNvPr id="5" name="Picture 4" descr="Chart, line chart&#10;&#10;Description automatically generated">
            <a:extLst>
              <a:ext uri="{FF2B5EF4-FFF2-40B4-BE49-F238E27FC236}">
                <a16:creationId xmlns:a16="http://schemas.microsoft.com/office/drawing/2014/main" id="{53874419-ADAF-648D-DBCC-E8A9D3E5B07A}"/>
              </a:ext>
            </a:extLst>
          </p:cNvPr>
          <p:cNvPicPr>
            <a:picLocks noChangeAspect="1"/>
          </p:cNvPicPr>
          <p:nvPr/>
        </p:nvPicPr>
        <p:blipFill rotWithShape="1">
          <a:blip r:embed="rId2">
            <a:extLst>
              <a:ext uri="{28A0092B-C50C-407E-A947-70E740481C1C}">
                <a14:useLocalDpi xmlns:a14="http://schemas.microsoft.com/office/drawing/2010/main" val="0"/>
              </a:ext>
            </a:extLst>
          </a:blip>
          <a:srcRect l="14591" r="11969" b="-4"/>
          <a:stretch/>
        </p:blipFill>
        <p:spPr>
          <a:xfrm>
            <a:off x="6145430" y="640080"/>
            <a:ext cx="5403292" cy="5577840"/>
          </a:xfrm>
          <a:prstGeom prst="rect">
            <a:avLst/>
          </a:prstGeom>
        </p:spPr>
      </p:pic>
      <p:sp>
        <p:nvSpPr>
          <p:cNvPr id="6" name="TextBox 5">
            <a:extLst>
              <a:ext uri="{FF2B5EF4-FFF2-40B4-BE49-F238E27FC236}">
                <a16:creationId xmlns:a16="http://schemas.microsoft.com/office/drawing/2014/main" id="{371A0F7B-73FF-0391-8821-127BC380F094}"/>
              </a:ext>
            </a:extLst>
          </p:cNvPr>
          <p:cNvSpPr txBox="1"/>
          <p:nvPr/>
        </p:nvSpPr>
        <p:spPr>
          <a:xfrm>
            <a:off x="10192512" y="5839444"/>
            <a:ext cx="652743" cy="369332"/>
          </a:xfrm>
          <a:prstGeom prst="rect">
            <a:avLst/>
          </a:prstGeom>
          <a:noFill/>
        </p:spPr>
        <p:txBody>
          <a:bodyPr wrap="none" rtlCol="0">
            <a:spAutoFit/>
          </a:bodyPr>
          <a:lstStyle/>
          <a:p>
            <a:r>
              <a:rPr lang="en-US" dirty="0"/>
              <a:t>2016</a:t>
            </a:r>
          </a:p>
        </p:txBody>
      </p:sp>
      <p:sp>
        <p:nvSpPr>
          <p:cNvPr id="7" name="TextBox 6">
            <a:extLst>
              <a:ext uri="{FF2B5EF4-FFF2-40B4-BE49-F238E27FC236}">
                <a16:creationId xmlns:a16="http://schemas.microsoft.com/office/drawing/2014/main" id="{D0608DDA-89C6-1EAE-4803-F8601B0279B3}"/>
              </a:ext>
            </a:extLst>
          </p:cNvPr>
          <p:cNvSpPr txBox="1"/>
          <p:nvPr/>
        </p:nvSpPr>
        <p:spPr>
          <a:xfrm>
            <a:off x="10942511" y="5839444"/>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FD23C501-B8EF-A0CE-E0A0-73EC59BC6D21}"/>
              </a:ext>
            </a:extLst>
          </p:cNvPr>
          <p:cNvSpPr txBox="1"/>
          <p:nvPr/>
        </p:nvSpPr>
        <p:spPr>
          <a:xfrm>
            <a:off x="9442513" y="5839444"/>
            <a:ext cx="652743" cy="369332"/>
          </a:xfrm>
          <a:prstGeom prst="rect">
            <a:avLst/>
          </a:prstGeom>
          <a:noFill/>
        </p:spPr>
        <p:txBody>
          <a:bodyPr wrap="none" rtlCol="0">
            <a:spAutoFit/>
          </a:bodyPr>
          <a:lstStyle/>
          <a:p>
            <a:r>
              <a:rPr lang="en-US" dirty="0"/>
              <a:t>2015</a:t>
            </a:r>
          </a:p>
        </p:txBody>
      </p:sp>
      <p:sp>
        <p:nvSpPr>
          <p:cNvPr id="16" name="TextBox 15">
            <a:extLst>
              <a:ext uri="{FF2B5EF4-FFF2-40B4-BE49-F238E27FC236}">
                <a16:creationId xmlns:a16="http://schemas.microsoft.com/office/drawing/2014/main" id="{A13DBB3D-EF8F-D496-085F-B5124B1F000B}"/>
              </a:ext>
            </a:extLst>
          </p:cNvPr>
          <p:cNvSpPr txBox="1"/>
          <p:nvPr/>
        </p:nvSpPr>
        <p:spPr>
          <a:xfrm>
            <a:off x="8741142" y="5839444"/>
            <a:ext cx="652743" cy="369332"/>
          </a:xfrm>
          <a:prstGeom prst="rect">
            <a:avLst/>
          </a:prstGeom>
          <a:noFill/>
        </p:spPr>
        <p:txBody>
          <a:bodyPr wrap="none" rtlCol="0">
            <a:spAutoFit/>
          </a:bodyPr>
          <a:lstStyle/>
          <a:p>
            <a:r>
              <a:rPr lang="en-US" dirty="0"/>
              <a:t>2014</a:t>
            </a:r>
          </a:p>
        </p:txBody>
      </p:sp>
      <p:sp>
        <p:nvSpPr>
          <p:cNvPr id="18" name="TextBox 17">
            <a:extLst>
              <a:ext uri="{FF2B5EF4-FFF2-40B4-BE49-F238E27FC236}">
                <a16:creationId xmlns:a16="http://schemas.microsoft.com/office/drawing/2014/main" id="{DB89FBFC-F74D-610A-4FBC-88C7BE2DDA67}"/>
              </a:ext>
            </a:extLst>
          </p:cNvPr>
          <p:cNvSpPr txBox="1"/>
          <p:nvPr/>
        </p:nvSpPr>
        <p:spPr>
          <a:xfrm>
            <a:off x="7962553" y="5838920"/>
            <a:ext cx="652743" cy="369332"/>
          </a:xfrm>
          <a:prstGeom prst="rect">
            <a:avLst/>
          </a:prstGeom>
          <a:noFill/>
        </p:spPr>
        <p:txBody>
          <a:bodyPr wrap="none" rtlCol="0">
            <a:spAutoFit/>
          </a:bodyPr>
          <a:lstStyle/>
          <a:p>
            <a:r>
              <a:rPr lang="en-US" dirty="0"/>
              <a:t>2013</a:t>
            </a:r>
          </a:p>
        </p:txBody>
      </p:sp>
      <p:sp>
        <p:nvSpPr>
          <p:cNvPr id="20" name="TextBox 19">
            <a:extLst>
              <a:ext uri="{FF2B5EF4-FFF2-40B4-BE49-F238E27FC236}">
                <a16:creationId xmlns:a16="http://schemas.microsoft.com/office/drawing/2014/main" id="{14E1ED23-6320-DD82-490D-4FC0E97C8BA7}"/>
              </a:ext>
            </a:extLst>
          </p:cNvPr>
          <p:cNvSpPr txBox="1"/>
          <p:nvPr/>
        </p:nvSpPr>
        <p:spPr>
          <a:xfrm>
            <a:off x="7217053" y="5848588"/>
            <a:ext cx="652743" cy="369332"/>
          </a:xfrm>
          <a:prstGeom prst="rect">
            <a:avLst/>
          </a:prstGeom>
          <a:noFill/>
        </p:spPr>
        <p:txBody>
          <a:bodyPr wrap="none" rtlCol="0">
            <a:spAutoFit/>
          </a:bodyPr>
          <a:lstStyle/>
          <a:p>
            <a:r>
              <a:rPr lang="en-US" dirty="0"/>
              <a:t>2012</a:t>
            </a:r>
          </a:p>
        </p:txBody>
      </p:sp>
      <p:sp>
        <p:nvSpPr>
          <p:cNvPr id="23" name="TextBox 22">
            <a:extLst>
              <a:ext uri="{FF2B5EF4-FFF2-40B4-BE49-F238E27FC236}">
                <a16:creationId xmlns:a16="http://schemas.microsoft.com/office/drawing/2014/main" id="{E79987FE-86FA-7D7B-2AA1-D5EAD423DE60}"/>
              </a:ext>
            </a:extLst>
          </p:cNvPr>
          <p:cNvSpPr txBox="1"/>
          <p:nvPr/>
        </p:nvSpPr>
        <p:spPr>
          <a:xfrm>
            <a:off x="6438464" y="5838920"/>
            <a:ext cx="652743" cy="369332"/>
          </a:xfrm>
          <a:prstGeom prst="rect">
            <a:avLst/>
          </a:prstGeom>
          <a:noFill/>
        </p:spPr>
        <p:txBody>
          <a:bodyPr wrap="none" rtlCol="0">
            <a:spAutoFit/>
          </a:bodyPr>
          <a:lstStyle/>
          <a:p>
            <a:r>
              <a:rPr lang="en-US" dirty="0"/>
              <a:t>2011</a:t>
            </a:r>
          </a:p>
        </p:txBody>
      </p:sp>
      <p:sp>
        <p:nvSpPr>
          <p:cNvPr id="9" name="TextBox 8">
            <a:extLst>
              <a:ext uri="{FF2B5EF4-FFF2-40B4-BE49-F238E27FC236}">
                <a16:creationId xmlns:a16="http://schemas.microsoft.com/office/drawing/2014/main" id="{4357B504-5608-C42C-FD91-BD6F922FC572}"/>
              </a:ext>
            </a:extLst>
          </p:cNvPr>
          <p:cNvSpPr txBox="1"/>
          <p:nvPr/>
        </p:nvSpPr>
        <p:spPr>
          <a:xfrm>
            <a:off x="10464291" y="6208252"/>
            <a:ext cx="1870789" cy="276999"/>
          </a:xfrm>
          <a:prstGeom prst="rect">
            <a:avLst/>
          </a:prstGeom>
          <a:noFill/>
        </p:spPr>
        <p:txBody>
          <a:bodyPr wrap="square" rtlCol="0">
            <a:spAutoFit/>
          </a:bodyPr>
          <a:lstStyle/>
          <a:p>
            <a:r>
              <a:rPr lang="en-US" sz="1200" dirty="0">
                <a:effectLst/>
              </a:rPr>
              <a:t>Popovich, 2019</a:t>
            </a:r>
            <a:endParaRPr lang="en-US" sz="1200" dirty="0"/>
          </a:p>
        </p:txBody>
      </p:sp>
    </p:spTree>
    <p:extLst>
      <p:ext uri="{BB962C8B-B14F-4D97-AF65-F5344CB8AC3E}">
        <p14:creationId xmlns:p14="http://schemas.microsoft.com/office/powerpoint/2010/main" val="16143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0000" b="-10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E53B1FE-D39C-FC1E-3D4B-EA23DE6CDF2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Causes of Wildfires</a:t>
            </a:r>
          </a:p>
        </p:txBody>
      </p:sp>
      <p:sp>
        <p:nvSpPr>
          <p:cNvPr id="3" name="Content Placeholder 2">
            <a:extLst>
              <a:ext uri="{FF2B5EF4-FFF2-40B4-BE49-F238E27FC236}">
                <a16:creationId xmlns:a16="http://schemas.microsoft.com/office/drawing/2014/main" id="{E825EF24-A8F6-15E1-B10D-E23A3A47FCD8}"/>
              </a:ext>
            </a:extLst>
          </p:cNvPr>
          <p:cNvSpPr>
            <a:spLocks noGrp="1"/>
          </p:cNvSpPr>
          <p:nvPr>
            <p:ph idx="1"/>
          </p:nvPr>
        </p:nvSpPr>
        <p:spPr>
          <a:xfrm>
            <a:off x="6095999" y="882315"/>
            <a:ext cx="5254754" cy="5294647"/>
          </a:xfrm>
        </p:spPr>
        <p:txBody>
          <a:bodyPr>
            <a:normAutofit/>
          </a:bodyPr>
          <a:lstStyle/>
          <a:p>
            <a:r>
              <a:rPr lang="en-US" sz="2200" b="1" dirty="0"/>
              <a:t>Rising temperatures</a:t>
            </a:r>
          </a:p>
          <a:p>
            <a:r>
              <a:rPr lang="en-US" sz="2200" b="1" dirty="0"/>
              <a:t>Drought conditions</a:t>
            </a:r>
          </a:p>
          <a:p>
            <a:r>
              <a:rPr lang="en-US" sz="2200" b="1" dirty="0"/>
              <a:t>Dry vegetation</a:t>
            </a:r>
          </a:p>
          <a:p>
            <a:r>
              <a:rPr lang="en-US" sz="2200" b="1" dirty="0"/>
              <a:t>Fuel -</a:t>
            </a:r>
            <a:r>
              <a:rPr lang="en-US" sz="2200" b="1" i="0" dirty="0">
                <a:effectLst/>
                <a:latin typeface="adobe-caslon-pro"/>
              </a:rPr>
              <a:t> Any flammable material surrounding a fire, which can come in the form of live or dead trees, dry vegetation and other organic matter;</a:t>
            </a:r>
          </a:p>
          <a:p>
            <a:pPr>
              <a:buFont typeface="Arial" panose="020B0604020202020204" pitchFamily="34" charset="0"/>
              <a:buChar char="•"/>
            </a:pPr>
            <a:r>
              <a:rPr lang="en-US" sz="2200" b="1" i="0" dirty="0">
                <a:effectLst/>
                <a:latin typeface="adobe-caslon-pro"/>
              </a:rPr>
              <a:t>Air: An abundance of oxygen supply</a:t>
            </a:r>
            <a:r>
              <a:rPr lang="en-US" sz="2200" b="1" dirty="0">
                <a:latin typeface="adobe-caslon-pro"/>
              </a:rPr>
              <a:t> (fuels an already ignited fire)</a:t>
            </a:r>
            <a:endParaRPr lang="en-US" sz="2200" b="1" i="0" dirty="0">
              <a:effectLst/>
              <a:latin typeface="adobe-caslon-pro"/>
            </a:endParaRPr>
          </a:p>
          <a:p>
            <a:pPr>
              <a:buFont typeface="Arial" panose="020B0604020202020204" pitchFamily="34" charset="0"/>
              <a:buChar char="•"/>
            </a:pPr>
            <a:r>
              <a:rPr lang="en-US" sz="2200" b="1" i="0" dirty="0">
                <a:effectLst/>
                <a:latin typeface="adobe-caslon-pro"/>
              </a:rPr>
              <a:t>Heat sources: to ignite and burn the fuel. This could take the form of lightning strikes or human sources such as campfires or cigarettes. (Lai, 2021)</a:t>
            </a:r>
          </a:p>
          <a:p>
            <a:endParaRPr lang="en-US" sz="2200" dirty="0"/>
          </a:p>
        </p:txBody>
      </p:sp>
      <p:sp>
        <p:nvSpPr>
          <p:cNvPr id="4" name="TextBox 3">
            <a:extLst>
              <a:ext uri="{FF2B5EF4-FFF2-40B4-BE49-F238E27FC236}">
                <a16:creationId xmlns:a16="http://schemas.microsoft.com/office/drawing/2014/main" id="{44E8B909-B3A5-FA5F-1A87-86A3A369C5A4}"/>
              </a:ext>
            </a:extLst>
          </p:cNvPr>
          <p:cNvSpPr txBox="1"/>
          <p:nvPr/>
        </p:nvSpPr>
        <p:spPr>
          <a:xfrm>
            <a:off x="0" y="6604084"/>
            <a:ext cx="2113079" cy="253916"/>
          </a:xfrm>
          <a:prstGeom prst="rect">
            <a:avLst/>
          </a:prstGeom>
          <a:noFill/>
        </p:spPr>
        <p:txBody>
          <a:bodyPr wrap="none" rtlCol="0">
            <a:spAutoFit/>
          </a:bodyPr>
          <a:lstStyle/>
          <a:p>
            <a:r>
              <a:rPr lang="en-US" sz="1050" i="0" dirty="0">
                <a:effectLst/>
                <a:latin typeface="Roboto" panose="020B0604020202020204" pitchFamily="2" charset="0"/>
              </a:rPr>
              <a:t>Image Credit: AFP/Getty Images</a:t>
            </a:r>
            <a:endParaRPr lang="en-US" sz="1050" dirty="0"/>
          </a:p>
        </p:txBody>
      </p:sp>
    </p:spTree>
    <p:extLst>
      <p:ext uri="{BB962C8B-B14F-4D97-AF65-F5344CB8AC3E}">
        <p14:creationId xmlns:p14="http://schemas.microsoft.com/office/powerpoint/2010/main" val="171645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CD4AFD-893C-EB3A-C0EE-20FB3EFAB92C}"/>
              </a:ext>
            </a:extLst>
          </p:cNvPr>
          <p:cNvSpPr>
            <a:spLocks noGrp="1"/>
          </p:cNvSpPr>
          <p:nvPr>
            <p:ph type="title"/>
          </p:nvPr>
        </p:nvSpPr>
        <p:spPr>
          <a:xfrm>
            <a:off x="1047280" y="788894"/>
            <a:ext cx="10306520" cy="880730"/>
          </a:xfrm>
        </p:spPr>
        <p:txBody>
          <a:bodyPr>
            <a:normAutofit/>
          </a:bodyPr>
          <a:lstStyle/>
          <a:p>
            <a:r>
              <a:rPr lang="en-US" sz="2800" dirty="0">
                <a:solidFill>
                  <a:srgbClr val="FFFFFF"/>
                </a:solidFill>
              </a:rPr>
              <a:t>California Counties Researched for This Project for Years 2019-2020 Due to Wildfires – Particulate Matter 10</a:t>
            </a:r>
          </a:p>
        </p:txBody>
      </p:sp>
      <p:graphicFrame>
        <p:nvGraphicFramePr>
          <p:cNvPr id="5" name="Content Placeholder 2">
            <a:extLst>
              <a:ext uri="{FF2B5EF4-FFF2-40B4-BE49-F238E27FC236}">
                <a16:creationId xmlns:a16="http://schemas.microsoft.com/office/drawing/2014/main" id="{A3C7F7AA-B633-A877-2FCF-0267DF1B2AD4}"/>
              </a:ext>
            </a:extLst>
          </p:cNvPr>
          <p:cNvGraphicFramePr>
            <a:graphicFrameLocks noGrp="1"/>
          </p:cNvGraphicFramePr>
          <p:nvPr>
            <p:ph idx="1"/>
            <p:extLst>
              <p:ext uri="{D42A27DB-BD31-4B8C-83A1-F6EECF244321}">
                <p14:modId xmlns:p14="http://schemas.microsoft.com/office/powerpoint/2010/main" val="3853664466"/>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44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B1B-3D49-C1BB-BA67-3857E56D788A}"/>
              </a:ext>
            </a:extLst>
          </p:cNvPr>
          <p:cNvSpPr>
            <a:spLocks noGrp="1"/>
          </p:cNvSpPr>
          <p:nvPr>
            <p:ph type="title"/>
          </p:nvPr>
        </p:nvSpPr>
        <p:spPr/>
        <p:txBody>
          <a:bodyPr>
            <a:normAutofit/>
          </a:bodyPr>
          <a:lstStyle/>
          <a:p>
            <a:r>
              <a:rPr lang="en-US" b="1" dirty="0"/>
              <a:t>PM Emission Scale/Calculation</a:t>
            </a:r>
          </a:p>
        </p:txBody>
      </p:sp>
      <p:sp>
        <p:nvSpPr>
          <p:cNvPr id="3" name="Content Placeholder 2">
            <a:extLst>
              <a:ext uri="{FF2B5EF4-FFF2-40B4-BE49-F238E27FC236}">
                <a16:creationId xmlns:a16="http://schemas.microsoft.com/office/drawing/2014/main" id="{8EB0899F-2ECB-3E04-E173-F61F39FBBF4C}"/>
              </a:ext>
            </a:extLst>
          </p:cNvPr>
          <p:cNvSpPr>
            <a:spLocks noGrp="1"/>
          </p:cNvSpPr>
          <p:nvPr>
            <p:ph sz="half" idx="1"/>
          </p:nvPr>
        </p:nvSpPr>
        <p:spPr/>
        <p:txBody>
          <a:bodyPr>
            <a:normAutofit lnSpcReduction="10000"/>
          </a:bodyPr>
          <a:lstStyle/>
          <a:p>
            <a:r>
              <a:rPr lang="en-US" dirty="0"/>
              <a:t>EPM = Q x S x (1 - TE) x (1 - CE) Eq. (1) </a:t>
            </a:r>
          </a:p>
          <a:p>
            <a:pPr lvl="1"/>
            <a:r>
              <a:rPr lang="en-US" dirty="0"/>
              <a:t>EPM = Emissions of particulate matter (</a:t>
            </a:r>
            <a:r>
              <a:rPr lang="en-US" dirty="0" err="1"/>
              <a:t>lbs</a:t>
            </a:r>
            <a:r>
              <a:rPr lang="en-US" dirty="0"/>
              <a:t>) </a:t>
            </a:r>
          </a:p>
          <a:p>
            <a:pPr lvl="1"/>
            <a:r>
              <a:rPr lang="en-US" dirty="0"/>
              <a:t>Q = Quantity of coatings applied (gallons or pounds) </a:t>
            </a:r>
          </a:p>
          <a:p>
            <a:pPr lvl="1"/>
            <a:r>
              <a:rPr lang="en-US" dirty="0"/>
              <a:t>S (1) = Solid content (</a:t>
            </a:r>
            <a:r>
              <a:rPr lang="en-US" dirty="0" err="1"/>
              <a:t>lb</a:t>
            </a:r>
            <a:r>
              <a:rPr lang="en-US" dirty="0"/>
              <a:t>/gal or </a:t>
            </a:r>
            <a:r>
              <a:rPr lang="en-US" dirty="0" err="1"/>
              <a:t>lb</a:t>
            </a:r>
            <a:r>
              <a:rPr lang="en-US" dirty="0"/>
              <a:t>/</a:t>
            </a:r>
            <a:r>
              <a:rPr lang="en-US" dirty="0" err="1"/>
              <a:t>lb</a:t>
            </a:r>
            <a:r>
              <a:rPr lang="en-US" dirty="0"/>
              <a:t>) in coatings </a:t>
            </a:r>
          </a:p>
          <a:p>
            <a:pPr lvl="1"/>
            <a:r>
              <a:rPr lang="en-US" dirty="0"/>
              <a:t>TE (2) = Transfer Efficiency (decimal) </a:t>
            </a:r>
          </a:p>
          <a:p>
            <a:pPr lvl="1"/>
            <a:r>
              <a:rPr lang="en-US" dirty="0"/>
              <a:t>CE (3) = Control System Efficiency (decimal) </a:t>
            </a:r>
          </a:p>
        </p:txBody>
      </p:sp>
      <p:pic>
        <p:nvPicPr>
          <p:cNvPr id="1026" name="Picture 2" descr="Air Quality Particle Counting Meter PCE-MPC 10 | PCE Instruments">
            <a:extLst>
              <a:ext uri="{FF2B5EF4-FFF2-40B4-BE49-F238E27FC236}">
                <a16:creationId xmlns:a16="http://schemas.microsoft.com/office/drawing/2014/main" id="{8716DBB8-BDF7-E06C-C144-F06A848C87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36506"/>
            <a:ext cx="5181600" cy="39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6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9E8-E617-23C0-E697-B13DE425E4BE}"/>
              </a:ext>
            </a:extLst>
          </p:cNvPr>
          <p:cNvSpPr>
            <a:spLocks noGrp="1"/>
          </p:cNvSpPr>
          <p:nvPr>
            <p:ph type="title"/>
          </p:nvPr>
        </p:nvSpPr>
        <p:spPr/>
        <p:txBody>
          <a:bodyPr/>
          <a:lstStyle/>
          <a:p>
            <a:r>
              <a:rPr lang="en-US" b="1" dirty="0"/>
              <a:t>Site Names with Particulate Matter Values</a:t>
            </a:r>
          </a:p>
        </p:txBody>
      </p:sp>
      <p:pic>
        <p:nvPicPr>
          <p:cNvPr id="9" name="Content Placeholder 8">
            <a:extLst>
              <a:ext uri="{FF2B5EF4-FFF2-40B4-BE49-F238E27FC236}">
                <a16:creationId xmlns:a16="http://schemas.microsoft.com/office/drawing/2014/main" id="{BEFFBF2C-5FE3-D281-994A-C01F10FCF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372" y="1825625"/>
            <a:ext cx="9963256" cy="4351338"/>
          </a:xfrm>
        </p:spPr>
      </p:pic>
    </p:spTree>
    <p:extLst>
      <p:ext uri="{BB962C8B-B14F-4D97-AF65-F5344CB8AC3E}">
        <p14:creationId xmlns:p14="http://schemas.microsoft.com/office/powerpoint/2010/main" val="13837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30000"/>
          </a:blip>
          <a:tile tx="0" ty="0" sx="100000" sy="100000" flip="none" algn="tl"/>
        </a:blip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4DBB581-3537-824A-829D-840D618510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571" y="1533525"/>
            <a:ext cx="10582979" cy="4096771"/>
          </a:xfrm>
        </p:spPr>
      </p:pic>
    </p:spTree>
    <p:extLst>
      <p:ext uri="{BB962C8B-B14F-4D97-AF65-F5344CB8AC3E}">
        <p14:creationId xmlns:p14="http://schemas.microsoft.com/office/powerpoint/2010/main" val="1839758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219</TotalTime>
  <Words>1562</Words>
  <Application>Microsoft Office PowerPoint</Application>
  <PresentationFormat>Widescreen</PresentationFormat>
  <Paragraphs>117</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adobe-caslon-pro</vt:lpstr>
      <vt:lpstr>Arial</vt:lpstr>
      <vt:lpstr>Calibri</vt:lpstr>
      <vt:lpstr>Calibri Light</vt:lpstr>
      <vt:lpstr>HCo Gotham</vt:lpstr>
      <vt:lpstr>Roboto</vt:lpstr>
      <vt:lpstr>Slack-Lato</vt:lpstr>
      <vt:lpstr>Office Theme</vt:lpstr>
      <vt:lpstr>Air Quality Final Project</vt:lpstr>
      <vt:lpstr>Why is Air Quality important?</vt:lpstr>
      <vt:lpstr>Particulate Matter - What Is It?</vt:lpstr>
      <vt:lpstr>How Has Air Quality Been in the Past </vt:lpstr>
      <vt:lpstr>Causes of Wildfires</vt:lpstr>
      <vt:lpstr>California Counties Researched for This Project for Years 2019-2020 Due to Wildfires – Particulate Matter 10</vt:lpstr>
      <vt:lpstr>PM Emission Scale/Calculation</vt:lpstr>
      <vt:lpstr>Site Names with Particulate Matter Values</vt:lpstr>
      <vt:lpstr>PowerPoint Presentation</vt:lpstr>
      <vt:lpstr>PowerPoint Presentation</vt:lpstr>
      <vt:lpstr>PowerPoint Presentation</vt:lpstr>
      <vt:lpstr>What You Can Do To Prevent Wildfires</vt:lpstr>
      <vt:lpstr>During And After Wildfires</vt:lpstr>
      <vt:lpstr>Do’s and Don’t for Poor Air Quality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Final Project</dc:title>
  <dc:creator>Bhavna Singh (S02022958)</dc:creator>
  <cp:lastModifiedBy>Bhavna Singh (S02022958)</cp:lastModifiedBy>
  <cp:revision>2</cp:revision>
  <dcterms:created xsi:type="dcterms:W3CDTF">2022-07-10T23:01:29Z</dcterms:created>
  <dcterms:modified xsi:type="dcterms:W3CDTF">2022-07-11T03:03:20Z</dcterms:modified>
</cp:coreProperties>
</file>